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88" d="100"/>
          <a:sy n="88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1FD0-C5DA-DD4A-9BF8-88014E8B5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C6261-E88F-0F48-96ED-CCE0A4638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06BA-7E5C-1A4A-A108-442A7BFA0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492D2-8EC1-EE40-8CE6-B6C8A86F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64071-A2EF-6941-A6AC-7D43C19D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9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5736-F8EC-4844-AB16-2C5C1701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367CD-8FA4-B844-B3DD-F3A14AB97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7505-FBC8-AE41-991E-FD972ED5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271D-5CF7-0C4E-AA0C-4AD033D8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D6297-A373-F940-9E40-9FEEC468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0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BF118-4A0A-6D47-BFF2-1FE5C7332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F7766-526D-3E40-9D3D-7054711EC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A77FB-921D-A046-B044-AD1ADF97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37856-E704-9D43-89CC-C5C87863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B038F-FA20-2447-B9D3-DBA47E63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5BF6-D37A-9A4E-AFD2-33B4A116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33F4-BE24-5D45-AED2-AD8622A93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440D-5D77-5549-A47E-71BF3767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5226-13FF-E94A-826E-3F461EFC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7FB5-8418-F04B-B28E-C275A636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3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0289-0A68-C548-B665-A87F3476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3A917-A2CB-1A4D-AD2D-7C3826B62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20A13-F141-F54B-8E72-AB9EE8C9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32710-A6EF-364C-8B27-FDB13093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97E5-7342-E14C-B2E7-7CA92B58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8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2F2E-543D-CD41-BFBD-5984905D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B046A-239F-FA43-916C-4486C9DA7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3F9B8-5CD9-2247-A45C-F108B8871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804CB-0480-F649-A726-7327BDA5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09EC5-85FC-AC40-923E-4FDBA4B3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212A8-12DD-C549-B95C-6487CDA9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5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68B7-DFEE-6C4C-BDF0-43702A67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27B4B-A3CD-3844-9C13-8CAB2EC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043B4-0BC4-DD4F-BF13-68580AFDD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60D19-2C92-BF40-9102-A60CB0E6F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D25EC-0FA5-C346-B9E1-CE9D69953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59158-328C-9540-8960-2714C6E9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B21F1-8B00-FE44-A1CB-F2E7B9E7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E3D5A-4CB1-6349-B01F-7312419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C033-D3D8-D04F-A5E9-865D7DD8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82E62-D7EA-6A45-9BFF-BB862B6A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EF6AD-492D-A54A-AC02-FC0355CC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DA73D-4A1C-7746-A5E2-6A9D203A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50647-B250-614E-9C6E-2DAC7C7F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6246C-ABB7-4745-A41B-5B630C16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365D-84EB-C745-A33A-6C3EE1C8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1A90-0124-D94E-9CA8-60A63212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12BF6-70AC-8041-BBB7-F5FB5D3CC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15B1A-34C5-954A-811D-7CFEE249C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2D6C6-EE8F-EC4A-BB1E-149E75D1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C61CB-EF5C-6D45-9227-1BB33A73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EFBD1-72AA-8C4A-96D3-D3D50CB2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0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D70F-544B-374C-9F70-A0932409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B67D4-BF1C-074A-B43C-43B07010E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F9B0F-D32A-804E-ABD9-CADC716EA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29C45-914C-9D47-8883-051A48F0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AA80E-F8A3-024B-BFBB-16841805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83F13-629E-4D47-972F-4CB2404B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2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502D6-23C3-1641-B19B-EC5D66C6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45E2-5810-6A4D-A3E4-1BD1CAD8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B5BC3-E53C-E146-8A20-272E61CC1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0DD1-D2A1-B84C-9CE7-C77D695A0A31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00BF-40CD-264E-A3A5-E0CC7B9FF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5E061-B616-F743-9CDD-D1D481491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C20A-5A0E-6648-94AE-A93168B6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0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ómo explicas la consciencia? |">
            <a:extLst>
              <a:ext uri="{FF2B5EF4-FFF2-40B4-BE49-F238E27FC236}">
                <a16:creationId xmlns:a16="http://schemas.microsoft.com/office/drawing/2014/main" id="{72487DA8-F01A-1C46-A2E2-5BB4541E6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r="-1" b="18825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CC44D1-EEF1-194A-8CE2-669576F29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  <a:latin typeface="Forte" panose="03060902040502070203" pitchFamily="66" charset="77"/>
              </a:rPr>
              <a:t>Kabalah: Aprendiendo a pensar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0102D-06EF-1647-BAD0-DD6755E4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badi" panose="020B0604020104020204" pitchFamily="34" charset="0"/>
              </a:rPr>
              <a:t>Kabalah Renovada, Tishrei 5782.</a:t>
            </a:r>
          </a:p>
          <a:p>
            <a:r>
              <a:rPr lang="en-US">
                <a:solidFill>
                  <a:srgbClr val="FFFFFF"/>
                </a:solidFill>
                <a:latin typeface="Abadi" panose="020B0604020104020204" pitchFamily="34" charset="0"/>
              </a:rPr>
              <a:t>Maciel Karug.  </a:t>
            </a:r>
          </a:p>
        </p:txBody>
      </p:sp>
      <p:sp>
        <p:nvSpPr>
          <p:cNvPr id="141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58FEE3EC-CD72-2146-83E2-260606AC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882" y="5000030"/>
            <a:ext cx="998329" cy="9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91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A85C4C9-6E37-0C4B-81F4-37ECEC3EBA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4005943" y="537028"/>
            <a:ext cx="5796415" cy="57964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0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in on Sin ticket de vuelta">
            <a:extLst>
              <a:ext uri="{FF2B5EF4-FFF2-40B4-BE49-F238E27FC236}">
                <a16:creationId xmlns:a16="http://schemas.microsoft.com/office/drawing/2014/main" id="{17175FF2-1845-D542-9A50-1A0CE6808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" r="23585" b="789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82FB6-08C4-5C4A-B713-CF18821F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904350"/>
            <a:ext cx="3794506" cy="16398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i="1" dirty="0">
                <a:latin typeface="Abadi" panose="020B0604020104020204" pitchFamily="34" charset="0"/>
              </a:rPr>
              <a:t>La </a:t>
            </a:r>
            <a:r>
              <a:rPr lang="en-US" sz="2800" b="1" i="1" dirty="0" err="1">
                <a:latin typeface="Abadi" panose="020B0604020104020204" pitchFamily="34" charset="0"/>
              </a:rPr>
              <a:t>Torá</a:t>
            </a:r>
            <a:r>
              <a:rPr lang="en-US" sz="2800" b="1" i="1" dirty="0">
                <a:latin typeface="Abadi" panose="020B0604020104020204" pitchFamily="34" charset="0"/>
              </a:rPr>
              <a:t> es un </a:t>
            </a:r>
            <a:r>
              <a:rPr lang="en-US" sz="2800" b="1" i="1" dirty="0" err="1">
                <a:latin typeface="Abadi" panose="020B0604020104020204" pitchFamily="34" charset="0"/>
              </a:rPr>
              <a:t>libro</a:t>
            </a:r>
            <a:r>
              <a:rPr lang="en-US" sz="2800" b="1" i="1" dirty="0">
                <a:latin typeface="Abadi" panose="020B0604020104020204" pitchFamily="34" charset="0"/>
              </a:rPr>
              <a:t> de </a:t>
            </a:r>
            <a:r>
              <a:rPr lang="en-US" sz="2800" b="1" i="1" dirty="0" err="1">
                <a:latin typeface="Abadi" panose="020B0604020104020204" pitchFamily="34" charset="0"/>
              </a:rPr>
              <a:t>consejos</a:t>
            </a:r>
            <a:r>
              <a:rPr lang="en-US" sz="2800" b="1" i="1" dirty="0">
                <a:latin typeface="Abadi" panose="020B0604020104020204" pitchFamily="34" charset="0"/>
              </a:rPr>
              <a:t> que </a:t>
            </a:r>
            <a:r>
              <a:rPr lang="en-US" sz="2800" b="1" i="1" dirty="0" err="1">
                <a:latin typeface="Abadi" panose="020B0604020104020204" pitchFamily="34" charset="0"/>
              </a:rPr>
              <a:t>reavivan</a:t>
            </a:r>
            <a:r>
              <a:rPr lang="en-US" sz="2800" b="1" i="1" dirty="0">
                <a:latin typeface="Abadi" panose="020B0604020104020204" pitchFamily="34" charset="0"/>
              </a:rPr>
              <a:t> las </a:t>
            </a:r>
            <a:r>
              <a:rPr lang="en-US" sz="2800" b="1" i="1" dirty="0" err="1">
                <a:latin typeface="Abadi" panose="020B0604020104020204" pitchFamily="34" charset="0"/>
              </a:rPr>
              <a:t>emociones</a:t>
            </a:r>
            <a:r>
              <a:rPr lang="en-US" sz="2800" b="1" i="1" dirty="0">
                <a:latin typeface="Abadi" panose="020B0604020104020204" pitchFamily="34" charset="0"/>
              </a:rPr>
              <a:t> </a:t>
            </a:r>
            <a:r>
              <a:rPr lang="en-US" sz="2800" b="1" i="1" dirty="0" err="1">
                <a:latin typeface="Abadi" panose="020B0604020104020204" pitchFamily="34" charset="0"/>
              </a:rPr>
              <a:t>primigenias</a:t>
            </a:r>
            <a:r>
              <a:rPr lang="en-US" sz="2800" b="1" i="1" dirty="0">
                <a:latin typeface="Abadi" panose="020B0604020104020204" pitchFamily="34" charset="0"/>
              </a:rPr>
              <a:t>: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F9C6D-E1A8-0D45-AEBD-330D70816E8E}"/>
              </a:ext>
            </a:extLst>
          </p:cNvPr>
          <p:cNvSpPr txBox="1"/>
          <p:nvPr/>
        </p:nvSpPr>
        <p:spPr>
          <a:xfrm>
            <a:off x="529019" y="2746392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ְּ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רֵאש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ִׁ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ית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u="none" strike="noStrike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en-US" sz="3500" b="1" i="0" u="none" strike="noStrike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ָּ</a:t>
            </a:r>
            <a:r>
              <a:rPr lang="en-US" sz="3500" b="1" i="0" u="none" strike="noStrike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רָא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אֱלֹהִים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א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ֵ֥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ת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הַש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ָּׁ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מ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ַ֖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יִם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וְא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ֵ֥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ת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הָא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ָֽ</a:t>
            </a:r>
            <a:r>
              <a:rPr lang="en-US" sz="35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רֶץ</a:t>
            </a:r>
            <a:r>
              <a:rPr lang="en-US" sz="35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Abadi" panose="020B0604020104020204" pitchFamily="34" charset="0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0" i="0" u="none" strike="noStrike" dirty="0">
                <a:effectLst/>
                <a:latin typeface="Abadi" panose="020B0604020104020204" pitchFamily="34" charset="0"/>
              </a:rPr>
              <a:t>Al mover el Aleph de la palabra </a:t>
            </a:r>
            <a:r>
              <a:rPr lang="en-US" sz="2800" b="0" i="0" u="none" strike="noStrike" dirty="0" err="1">
                <a:effectLst/>
                <a:latin typeface="Abadi" panose="020B0604020104020204" pitchFamily="34" charset="0"/>
              </a:rPr>
              <a:t>Bará</a:t>
            </a:r>
            <a:r>
              <a:rPr lang="en-US" sz="2800" b="0" i="0" u="none" strike="noStrike" dirty="0">
                <a:effectLst/>
                <a:latin typeface="Abadi" panose="020B0604020104020204" pitchFamily="34" charset="0"/>
              </a:rPr>
              <a:t> </a:t>
            </a:r>
            <a:r>
              <a:rPr lang="en-US" sz="2800" b="0" i="0" u="none" strike="noStrike" dirty="0" err="1">
                <a:effectLst/>
                <a:latin typeface="Abadi" panose="020B0604020104020204" pitchFamily="34" charset="0"/>
              </a:rPr>
              <a:t>ב</a:t>
            </a:r>
            <a:r>
              <a:rPr lang="en-US" sz="2800" b="0" i="0" u="none" strike="noStrike" dirty="0">
                <a:effectLst/>
                <a:latin typeface="Abadi" panose="020B0604020104020204" pitchFamily="34" charset="0"/>
              </a:rPr>
              <a:t>ָּ</a:t>
            </a:r>
            <a:r>
              <a:rPr lang="en-US" sz="2800" b="0" i="0" u="none" strike="noStrike" dirty="0" err="1">
                <a:effectLst/>
                <a:latin typeface="Abadi" panose="020B0604020104020204" pitchFamily="34" charset="0"/>
              </a:rPr>
              <a:t>רָא</a:t>
            </a:r>
            <a:r>
              <a:rPr lang="en-US" sz="2800" b="0" i="0" u="none" strike="noStrike" dirty="0">
                <a:effectLst/>
                <a:latin typeface="Abadi" panose="020B0604020104020204" pitchFamily="34" charset="0"/>
              </a:rPr>
              <a:t> se </a:t>
            </a:r>
            <a:r>
              <a:rPr lang="en-US" sz="2800" b="0" i="0" u="none" strike="noStrike" dirty="0" err="1">
                <a:effectLst/>
                <a:latin typeface="Abadi" panose="020B0604020104020204" pitchFamily="34" charset="0"/>
              </a:rPr>
              <a:t>transforma</a:t>
            </a:r>
            <a:r>
              <a:rPr lang="en-US" sz="2800" b="0" i="0" u="none" strike="noStrike" dirty="0">
                <a:effectLst/>
                <a:latin typeface="Abadi" panose="020B0604020104020204" pitchFamily="34" charset="0"/>
              </a:rPr>
              <a:t> </a:t>
            </a:r>
            <a:r>
              <a:rPr lang="en-US" sz="2800" b="0" i="0" u="none" strike="noStrike" dirty="0" err="1">
                <a:effectLst/>
                <a:latin typeface="Abadi" panose="020B0604020104020204" pitchFamily="34" charset="0"/>
              </a:rPr>
              <a:t>en</a:t>
            </a:r>
            <a:r>
              <a:rPr lang="en-US" sz="2800" b="0" i="0" u="none" strike="noStrike" dirty="0">
                <a:effectLst/>
                <a:latin typeface="Abadi" panose="020B0604020104020204" pitchFamily="34" charset="0"/>
              </a:rPr>
              <a:t> </a:t>
            </a:r>
            <a:r>
              <a:rPr lang="en-US" sz="2800" b="0" i="0" u="none" strike="noStrike" dirty="0" err="1">
                <a:effectLst/>
                <a:latin typeface="Abadi" panose="020B0604020104020204" pitchFamily="34" charset="0"/>
              </a:rPr>
              <a:t>Beré</a:t>
            </a:r>
            <a:r>
              <a:rPr lang="en-US" sz="2800" b="0" i="0" u="none" strike="noStrike" dirty="0">
                <a:effectLst/>
                <a:latin typeface="Abadi" panose="020B0604020104020204" pitchFamily="34" charset="0"/>
              </a:rPr>
              <a:t> </a:t>
            </a:r>
            <a:r>
              <a:rPr lang="en-US" sz="2800" b="0" i="0" u="none" strike="noStrike" dirty="0" err="1">
                <a:effectLst/>
                <a:latin typeface="Abadi" panose="020B0604020104020204" pitchFamily="34" charset="0"/>
              </a:rPr>
              <a:t>באר</a:t>
            </a:r>
            <a:r>
              <a:rPr lang="en-US" sz="2800" dirty="0">
                <a:latin typeface="Abadi" panose="020B0604020104020204" pitchFamily="34" charset="0"/>
              </a:rPr>
              <a:t>: </a:t>
            </a:r>
            <a:r>
              <a:rPr lang="en-US" sz="2800" b="0" i="0" u="none" strike="noStrike" dirty="0" err="1">
                <a:effectLst/>
                <a:latin typeface="Abadi" panose="020B0604020104020204" pitchFamily="34" charset="0"/>
              </a:rPr>
              <a:t>pozo</a:t>
            </a:r>
            <a:r>
              <a:rPr lang="en-US" sz="2800" b="0" i="0" u="none" strike="noStrike" dirty="0">
                <a:effectLst/>
                <a:latin typeface="Abadi" panose="020B0604020104020204" pitchFamily="34" charset="0"/>
              </a:rPr>
              <a:t>.   </a:t>
            </a:r>
            <a:br>
              <a:rPr lang="en-US" sz="2800" b="0" i="0" u="none" strike="noStrike" dirty="0">
                <a:effectLst/>
                <a:latin typeface="Abadi" panose="020B0604020104020204" pitchFamily="34" charset="0"/>
              </a:rPr>
            </a:br>
            <a:endParaRPr lang="en-US" sz="2800" b="0" i="0" u="none" strike="noStrike" dirty="0">
              <a:effectLst/>
              <a:latin typeface="Abadi" panose="020B0604020104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br>
              <a:rPr lang="en-US" sz="2400" dirty="0">
                <a:latin typeface="Abadi" panose="020B0604020104020204" pitchFamily="34" charset="0"/>
              </a:rPr>
            </a:br>
            <a:endParaRPr lang="en-US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8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5E3BAF-4117-644B-872C-3849E735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 err="1">
                <a:latin typeface="Forte" panose="03060902040502070203" pitchFamily="66" charset="77"/>
              </a:rPr>
              <a:t>Bereshit</a:t>
            </a:r>
            <a:r>
              <a:rPr lang="en-US" sz="3600" dirty="0">
                <a:latin typeface="Forte" panose="03060902040502070203" pitchFamily="66" charset="77"/>
              </a:rPr>
              <a:t> 1:2.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47E1C-EE38-CD4A-914D-5596981FC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“Pero la tierra </a:t>
            </a:r>
            <a:r>
              <a:rPr lang="en-US" sz="2000" dirty="0" err="1">
                <a:latin typeface="Abadi" panose="020B0604020104020204" pitchFamily="34" charset="0"/>
              </a:rPr>
              <a:t>estaba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desolada</a:t>
            </a:r>
            <a:r>
              <a:rPr lang="en-US" sz="2000" dirty="0">
                <a:latin typeface="Abadi" panose="020B0604020104020204" pitchFamily="34" charset="0"/>
              </a:rPr>
              <a:t> y </a:t>
            </a:r>
            <a:r>
              <a:rPr lang="en-US" sz="2000" dirty="0" err="1">
                <a:latin typeface="Abadi" panose="020B0604020104020204" pitchFamily="34" charset="0"/>
              </a:rPr>
              <a:t>vacía</a:t>
            </a:r>
            <a:r>
              <a:rPr lang="en-US" sz="2000" dirty="0">
                <a:latin typeface="Abadi" panose="020B0604020104020204" pitchFamily="34" charset="0"/>
              </a:rPr>
              <a:t>, las </a:t>
            </a:r>
            <a:r>
              <a:rPr lang="en-US" sz="2000" dirty="0" err="1">
                <a:latin typeface="Abadi" panose="020B0604020104020204" pitchFamily="34" charset="0"/>
              </a:rPr>
              <a:t>tinieblas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estaban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sobre</a:t>
            </a:r>
            <a:r>
              <a:rPr lang="en-US" sz="2000" dirty="0">
                <a:latin typeface="Abadi" panose="020B0604020104020204" pitchFamily="34" charset="0"/>
              </a:rPr>
              <a:t> la </a:t>
            </a:r>
            <a:r>
              <a:rPr lang="en-US" sz="2000" dirty="0" err="1">
                <a:latin typeface="Abadi" panose="020B0604020104020204" pitchFamily="34" charset="0"/>
              </a:rPr>
              <a:t>faz</a:t>
            </a:r>
            <a:r>
              <a:rPr lang="en-US" sz="2000" dirty="0">
                <a:latin typeface="Abadi" panose="020B0604020104020204" pitchFamily="34" charset="0"/>
              </a:rPr>
              <a:t> del </a:t>
            </a:r>
            <a:r>
              <a:rPr lang="en-US" sz="2000" dirty="0" err="1">
                <a:latin typeface="Abadi" panose="020B0604020104020204" pitchFamily="34" charset="0"/>
              </a:rPr>
              <a:t>abismo</a:t>
            </a:r>
            <a:r>
              <a:rPr lang="en-US" sz="2000" dirty="0">
                <a:latin typeface="Abadi" panose="020B0604020104020204" pitchFamily="34" charset="0"/>
              </a:rPr>
              <a:t> y el </a:t>
            </a:r>
            <a:r>
              <a:rPr lang="en-US" sz="2000" dirty="0" err="1">
                <a:latin typeface="Abadi" panose="020B0604020104020204" pitchFamily="34" charset="0"/>
              </a:rPr>
              <a:t>espíritu</a:t>
            </a:r>
            <a:r>
              <a:rPr lang="en-US" sz="2000" dirty="0">
                <a:latin typeface="Abadi" panose="020B0604020104020204" pitchFamily="34" charset="0"/>
              </a:rPr>
              <a:t> de Dios </a:t>
            </a:r>
            <a:r>
              <a:rPr lang="en-US" sz="2000" dirty="0" err="1">
                <a:latin typeface="Abadi" panose="020B0604020104020204" pitchFamily="34" charset="0"/>
              </a:rPr>
              <a:t>revoloteaba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sobre</a:t>
            </a:r>
            <a:r>
              <a:rPr lang="en-US" sz="2000" dirty="0">
                <a:latin typeface="Abadi" panose="020B0604020104020204" pitchFamily="34" charset="0"/>
              </a:rPr>
              <a:t> las superficies de las </a:t>
            </a:r>
            <a:r>
              <a:rPr lang="en-US" sz="2000" dirty="0" err="1">
                <a:latin typeface="Abadi" panose="020B0604020104020204" pitchFamily="34" charset="0"/>
              </a:rPr>
              <a:t>aguas</a:t>
            </a:r>
            <a:r>
              <a:rPr lang="en-US" sz="2000" dirty="0">
                <a:latin typeface="Abadi" panose="020B0604020104020204" pitchFamily="34" charset="0"/>
              </a:rPr>
              <a:t>”.</a:t>
            </a:r>
          </a:p>
          <a:p>
            <a:pPr marL="0" indent="0" algn="ctr" rtl="1">
              <a:buNone/>
            </a:pPr>
            <a:r>
              <a:rPr lang="he-IL" b="1" dirty="0">
                <a:latin typeface="Abadi" panose="020B0604020104020204" pitchFamily="34" charset="0"/>
                <a:cs typeface="+mj-cs"/>
              </a:rPr>
              <a:t>וְהָאָ֗רֶץ </a:t>
            </a:r>
            <a:r>
              <a:rPr lang="he-IL" b="1" dirty="0" err="1">
                <a:latin typeface="Abadi" panose="020B0604020104020204" pitchFamily="34" charset="0"/>
                <a:cs typeface="+mj-cs"/>
              </a:rPr>
              <a:t>הָיְתָ֥ה</a:t>
            </a:r>
            <a:r>
              <a:rPr lang="he-IL" b="1" dirty="0">
                <a:latin typeface="Abadi" panose="020B0604020104020204" pitchFamily="34" charset="0"/>
                <a:cs typeface="+mj-cs"/>
              </a:rPr>
              <a:t> תֹ֨הוּ֙ וָבֹ֔הוּ וְחֹ֖שֶׁךְ עַל־פְּנֵ֣י תְה֑וֹם וְר֣וּחַ </a:t>
            </a:r>
            <a:r>
              <a:rPr lang="he-IL" b="1" dirty="0" err="1">
                <a:latin typeface="Abadi" panose="020B0604020104020204" pitchFamily="34" charset="0"/>
                <a:cs typeface="+mj-cs"/>
              </a:rPr>
              <a:t>אֱלֹהִ֔ים</a:t>
            </a:r>
            <a:r>
              <a:rPr lang="he-IL" b="1" dirty="0">
                <a:latin typeface="Abadi" panose="020B0604020104020204" pitchFamily="34" charset="0"/>
                <a:cs typeface="+mj-cs"/>
              </a:rPr>
              <a:t> מְרַחֶ֖פֶת עַל־פְּנֵ֥י הַמָּֽיִם</a:t>
            </a:r>
          </a:p>
          <a:p>
            <a:pPr marL="0" indent="0" algn="ctr">
              <a:buNone/>
            </a:pPr>
            <a:br>
              <a:rPr lang="he-IL" sz="2000" dirty="0">
                <a:latin typeface="Abadi" panose="020B0604020104020204" pitchFamily="34" charset="0"/>
              </a:rPr>
            </a:br>
            <a:r>
              <a:rPr lang="en-US" sz="2000" dirty="0" err="1">
                <a:latin typeface="Abadi" panose="020B0604020104020204" pitchFamily="34" charset="0"/>
              </a:rPr>
              <a:t>Ve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haaretz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hayta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tohu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va-bohu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vejoshej</a:t>
            </a:r>
            <a:r>
              <a:rPr lang="en-US" sz="2000" dirty="0">
                <a:latin typeface="Abadi" panose="020B0604020104020204" pitchFamily="34" charset="0"/>
              </a:rPr>
              <a:t> al </a:t>
            </a:r>
            <a:r>
              <a:rPr lang="en-US" sz="2000" dirty="0" err="1">
                <a:latin typeface="Abadi" panose="020B0604020104020204" pitchFamily="34" charset="0"/>
              </a:rPr>
              <a:t>penei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teom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veruaj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elohim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merajefet</a:t>
            </a:r>
            <a:r>
              <a:rPr lang="en-US" sz="2000" dirty="0">
                <a:latin typeface="Abadi" panose="020B0604020104020204" pitchFamily="34" charset="0"/>
              </a:rPr>
              <a:t> al </a:t>
            </a:r>
            <a:r>
              <a:rPr lang="en-US" sz="2000" dirty="0" err="1">
                <a:latin typeface="Abadi" panose="020B0604020104020204" pitchFamily="34" charset="0"/>
              </a:rPr>
              <a:t>penei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hamaim</a:t>
            </a:r>
            <a:r>
              <a:rPr lang="en-US" sz="2000" dirty="0">
                <a:latin typeface="Abadi" panose="020B0604020104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2000" dirty="0">
              <a:latin typeface="Abadi" panose="020B0604020104020204" pitchFamily="34" charset="0"/>
            </a:endParaRPr>
          </a:p>
        </p:txBody>
      </p:sp>
      <p:pic>
        <p:nvPicPr>
          <p:cNvPr id="8194" name="Picture 2" descr="5 ways to keep kids safe in the extreme heat">
            <a:extLst>
              <a:ext uri="{FF2B5EF4-FFF2-40B4-BE49-F238E27FC236}">
                <a16:creationId xmlns:a16="http://schemas.microsoft.com/office/drawing/2014/main" id="{18544F48-4B84-5444-A1C0-5BEC3CD7A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r="-2" b="-2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6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8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3AB0DBC-E506-CE4B-91A7-0D7EBDA4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97" y="643467"/>
            <a:ext cx="61170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173BF68-14DC-9C4F-9FDC-CA7633F99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48" y="643467"/>
            <a:ext cx="30223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E069F-91D6-9B43-9EBC-760CFB66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Forte" panose="03060902040502070203" pitchFamily="66" charset="77"/>
              </a:rPr>
              <a:t>Génesis</a:t>
            </a:r>
            <a:r>
              <a:rPr lang="en-US" sz="4000" dirty="0">
                <a:latin typeface="Forte" panose="03060902040502070203" pitchFamily="66" charset="77"/>
              </a:rPr>
              <a:t> 4:3-9. </a:t>
            </a:r>
            <a:endParaRPr lang="en-US" sz="4000">
              <a:latin typeface="Forte" panose="03060902040502070203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505F-29ED-2C4C-92E1-E41B2A73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latin typeface="Abadi" panose="020B0604020104020204" pitchFamily="34" charset="0"/>
              </a:rPr>
              <a:t>“Y </a:t>
            </a:r>
            <a:r>
              <a:rPr lang="en-US" sz="1600" dirty="0" err="1">
                <a:latin typeface="Abadi" panose="020B0604020104020204" pitchFamily="34" charset="0"/>
              </a:rPr>
              <a:t>sucedió</a:t>
            </a:r>
            <a:r>
              <a:rPr lang="en-US" sz="1600" dirty="0">
                <a:latin typeface="Abadi" panose="020B0604020104020204" pitchFamily="34" charset="0"/>
              </a:rPr>
              <a:t>  al </a:t>
            </a:r>
            <a:r>
              <a:rPr lang="en-US" sz="1600" dirty="0" err="1">
                <a:latin typeface="Abadi" panose="020B0604020104020204" pitchFamily="34" charset="0"/>
              </a:rPr>
              <a:t>cabo</a:t>
            </a:r>
            <a:r>
              <a:rPr lang="en-US" sz="1600" dirty="0">
                <a:latin typeface="Abadi" panose="020B0604020104020204" pitchFamily="34" charset="0"/>
              </a:rPr>
              <a:t> del </a:t>
            </a:r>
            <a:r>
              <a:rPr lang="en-US" sz="1600" dirty="0" err="1">
                <a:latin typeface="Abadi" panose="020B0604020104020204" pitchFamily="34" charset="0"/>
              </a:rPr>
              <a:t>tiempo</a:t>
            </a:r>
            <a:r>
              <a:rPr lang="en-US" sz="1600" dirty="0">
                <a:latin typeface="Abadi" panose="020B0604020104020204" pitchFamily="34" charset="0"/>
              </a:rPr>
              <a:t>, que </a:t>
            </a:r>
            <a:r>
              <a:rPr lang="en-US" sz="1600" dirty="0" err="1">
                <a:latin typeface="Abadi" panose="020B0604020104020204" pitchFamily="34" charset="0"/>
              </a:rPr>
              <a:t>Caín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trajo</a:t>
            </a:r>
            <a:r>
              <a:rPr lang="en-US" sz="1600" dirty="0">
                <a:latin typeface="Abadi" panose="020B0604020104020204" pitchFamily="34" charset="0"/>
              </a:rPr>
              <a:t> al </a:t>
            </a:r>
            <a:r>
              <a:rPr lang="en-US" sz="1600" dirty="0" err="1">
                <a:latin typeface="Abadi" panose="020B0604020104020204" pitchFamily="34" charset="0"/>
              </a:rPr>
              <a:t>Eterno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ofrenda</a:t>
            </a:r>
            <a:r>
              <a:rPr lang="en-US" sz="1600" dirty="0">
                <a:latin typeface="Abadi" panose="020B0604020104020204" pitchFamily="34" charset="0"/>
              </a:rPr>
              <a:t> del </a:t>
            </a:r>
            <a:r>
              <a:rPr lang="en-US" sz="1600" dirty="0" err="1">
                <a:latin typeface="Abadi" panose="020B0604020104020204" pitchFamily="34" charset="0"/>
              </a:rPr>
              <a:t>fruto</a:t>
            </a:r>
            <a:r>
              <a:rPr lang="en-US" sz="1600" dirty="0">
                <a:latin typeface="Abadi" panose="020B0604020104020204" pitchFamily="34" charset="0"/>
              </a:rPr>
              <a:t> de la tierra. Y Abel </a:t>
            </a:r>
            <a:r>
              <a:rPr lang="en-US" sz="1600" dirty="0" err="1">
                <a:latin typeface="Abadi" panose="020B0604020104020204" pitchFamily="34" charset="0"/>
              </a:rPr>
              <a:t>también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trajo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corderos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primerizos</a:t>
            </a:r>
            <a:r>
              <a:rPr lang="en-US" sz="1600" dirty="0">
                <a:latin typeface="Abadi" panose="020B0604020104020204" pitchFamily="34" charset="0"/>
              </a:rPr>
              <a:t> de </a:t>
            </a:r>
            <a:r>
              <a:rPr lang="en-US" sz="1600" dirty="0" err="1">
                <a:latin typeface="Abadi" panose="020B0604020104020204" pitchFamily="34" charset="0"/>
              </a:rPr>
              <a:t>su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rebaño</a:t>
            </a:r>
            <a:r>
              <a:rPr lang="en-US" sz="1600" dirty="0">
                <a:latin typeface="Abadi" panose="020B0604020104020204" pitchFamily="34" charset="0"/>
              </a:rPr>
              <a:t> que </a:t>
            </a:r>
            <a:r>
              <a:rPr lang="en-US" sz="1600" dirty="0" err="1">
                <a:latin typeface="Abadi" panose="020B0604020104020204" pitchFamily="34" charset="0"/>
              </a:rPr>
              <a:t>inmoló</a:t>
            </a:r>
            <a:r>
              <a:rPr lang="en-US" sz="1600" dirty="0">
                <a:latin typeface="Abadi" panose="020B0604020104020204" pitchFamily="34" charset="0"/>
              </a:rPr>
              <a:t> con </a:t>
            </a:r>
            <a:r>
              <a:rPr lang="en-US" sz="1600" dirty="0" err="1">
                <a:latin typeface="Abadi" panose="020B0604020104020204" pitchFamily="34" charset="0"/>
              </a:rPr>
              <a:t>su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grasa</a:t>
            </a:r>
            <a:r>
              <a:rPr lang="en-US" sz="1600" dirty="0">
                <a:latin typeface="Abadi" panose="020B0604020104020204" pitchFamily="34" charset="0"/>
              </a:rPr>
              <a:t> para la </a:t>
            </a:r>
            <a:r>
              <a:rPr lang="en-US" sz="1600" dirty="0" err="1">
                <a:latin typeface="Abadi" panose="020B0604020104020204" pitchFamily="34" charset="0"/>
              </a:rPr>
              <a:t>combustión</a:t>
            </a:r>
            <a:r>
              <a:rPr lang="en-US" sz="1600" dirty="0">
                <a:latin typeface="Abadi" panose="020B0604020104020204" pitchFamily="34" charset="0"/>
              </a:rPr>
              <a:t>. Y el </a:t>
            </a:r>
            <a:r>
              <a:rPr lang="en-US" sz="1600" dirty="0" err="1">
                <a:latin typeface="Abadi" panose="020B0604020104020204" pitchFamily="34" charset="0"/>
              </a:rPr>
              <a:t>Eterno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vió</a:t>
            </a:r>
            <a:r>
              <a:rPr lang="en-US" sz="1600" dirty="0">
                <a:latin typeface="Abadi" panose="020B0604020104020204" pitchFamily="34" charset="0"/>
              </a:rPr>
              <a:t> con </a:t>
            </a:r>
            <a:r>
              <a:rPr lang="en-US" sz="1600" dirty="0" err="1">
                <a:latin typeface="Abadi" panose="020B0604020104020204" pitchFamily="34" charset="0"/>
              </a:rPr>
              <a:t>agrado</a:t>
            </a:r>
            <a:r>
              <a:rPr lang="en-US" sz="1600" dirty="0">
                <a:latin typeface="Abadi" panose="020B0604020104020204" pitchFamily="34" charset="0"/>
              </a:rPr>
              <a:t> a Abel y </a:t>
            </a:r>
            <a:r>
              <a:rPr lang="en-US" sz="1600" dirty="0" err="1">
                <a:latin typeface="Abadi" panose="020B0604020104020204" pitchFamily="34" charset="0"/>
              </a:rPr>
              <a:t>su</a:t>
            </a:r>
            <a:r>
              <a:rPr lang="en-US" sz="1600" dirty="0">
                <a:latin typeface="Abadi" panose="020B0604020104020204" pitchFamily="34" charset="0"/>
              </a:rPr>
              <a:t> población, </a:t>
            </a:r>
            <a:r>
              <a:rPr lang="en-US" sz="1600" dirty="0" err="1">
                <a:latin typeface="Abadi" panose="020B0604020104020204" pitchFamily="34" charset="0"/>
              </a:rPr>
              <a:t>pero</a:t>
            </a:r>
            <a:r>
              <a:rPr lang="en-US" sz="1600" dirty="0">
                <a:latin typeface="Abadi" panose="020B0604020104020204" pitchFamily="34" charset="0"/>
              </a:rPr>
              <a:t> no </a:t>
            </a:r>
            <a:r>
              <a:rPr lang="en-US" sz="1600" dirty="0" err="1">
                <a:latin typeface="Abadi" panose="020B0604020104020204" pitchFamily="34" charset="0"/>
              </a:rPr>
              <a:t>así</a:t>
            </a:r>
            <a:r>
              <a:rPr lang="en-US" sz="1600" dirty="0">
                <a:latin typeface="Abadi" panose="020B0604020104020204" pitchFamily="34" charset="0"/>
              </a:rPr>
              <a:t> a </a:t>
            </a:r>
            <a:r>
              <a:rPr lang="en-US" sz="1600" dirty="0" err="1">
                <a:latin typeface="Abadi" panose="020B0604020104020204" pitchFamily="34" charset="0"/>
              </a:rPr>
              <a:t>Caín</a:t>
            </a:r>
            <a:r>
              <a:rPr lang="en-US" sz="1600" dirty="0">
                <a:latin typeface="Abadi" panose="020B0604020104020204" pitchFamily="34" charset="0"/>
              </a:rPr>
              <a:t> y a </a:t>
            </a:r>
            <a:r>
              <a:rPr lang="en-US" sz="1600" dirty="0" err="1">
                <a:latin typeface="Abadi" panose="020B0604020104020204" pitchFamily="34" charset="0"/>
              </a:rPr>
              <a:t>su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presente</a:t>
            </a:r>
            <a:r>
              <a:rPr lang="en-US" sz="1600" dirty="0">
                <a:latin typeface="Abadi" panose="020B0604020104020204" pitchFamily="34" charset="0"/>
              </a:rPr>
              <a:t>. Y se </a:t>
            </a:r>
            <a:r>
              <a:rPr lang="en-US" sz="1600" dirty="0" err="1">
                <a:latin typeface="Abadi" panose="020B0604020104020204" pitchFamily="34" charset="0"/>
              </a:rPr>
              <a:t>encolerizó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Caín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en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sobremanera</a:t>
            </a:r>
            <a:r>
              <a:rPr lang="en-US" sz="1600" dirty="0">
                <a:latin typeface="Abadi" panose="020B0604020104020204" pitchFamily="34" charset="0"/>
              </a:rPr>
              <a:t> y se </a:t>
            </a:r>
            <a:r>
              <a:rPr lang="en-US" sz="1600" dirty="0" err="1">
                <a:latin typeface="Abadi" panose="020B0604020104020204" pitchFamily="34" charset="0"/>
              </a:rPr>
              <a:t>abatió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su</a:t>
            </a:r>
            <a:r>
              <a:rPr lang="en-US" sz="1600" dirty="0">
                <a:latin typeface="Abadi" panose="020B0604020104020204" pitchFamily="34" charset="0"/>
              </a:rPr>
              <a:t> rostro. </a:t>
            </a:r>
            <a:r>
              <a:rPr lang="en-US" sz="1600" dirty="0" err="1">
                <a:latin typeface="Abadi" panose="020B0604020104020204" pitchFamily="34" charset="0"/>
              </a:rPr>
              <a:t>Entonces</a:t>
            </a:r>
            <a:r>
              <a:rPr lang="en-US" sz="1600" dirty="0">
                <a:latin typeface="Abadi" panose="020B0604020104020204" pitchFamily="34" charset="0"/>
              </a:rPr>
              <a:t> le </a:t>
            </a:r>
            <a:r>
              <a:rPr lang="en-US" sz="1600" dirty="0" err="1">
                <a:latin typeface="Abadi" panose="020B0604020104020204" pitchFamily="34" charset="0"/>
              </a:rPr>
              <a:t>preguntó</a:t>
            </a:r>
            <a:r>
              <a:rPr lang="en-US" sz="1600" dirty="0">
                <a:latin typeface="Abadi" panose="020B0604020104020204" pitchFamily="34" charset="0"/>
              </a:rPr>
              <a:t> El </a:t>
            </a:r>
            <a:r>
              <a:rPr lang="en-US" sz="1600" dirty="0" err="1">
                <a:latin typeface="Abadi" panose="020B0604020104020204" pitchFamily="34" charset="0"/>
              </a:rPr>
              <a:t>Eterno</a:t>
            </a:r>
            <a:r>
              <a:rPr lang="en-US" sz="1600" dirty="0">
                <a:latin typeface="Abadi" panose="020B0604020104020204" pitchFamily="34" charset="0"/>
              </a:rPr>
              <a:t>: ¿Por </a:t>
            </a:r>
            <a:r>
              <a:rPr lang="en-US" sz="1600" dirty="0" err="1">
                <a:latin typeface="Abadi" panose="020B0604020104020204" pitchFamily="34" charset="0"/>
              </a:rPr>
              <a:t>qué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estás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airado</a:t>
            </a:r>
            <a:r>
              <a:rPr lang="en-US" sz="1600" dirty="0">
                <a:latin typeface="Abadi" panose="020B0604020104020204" pitchFamily="34" charset="0"/>
              </a:rPr>
              <a:t> y por </a:t>
            </a:r>
            <a:r>
              <a:rPr lang="en-US" sz="1600" dirty="0" err="1">
                <a:latin typeface="Abadi" panose="020B0604020104020204" pitchFamily="34" charset="0"/>
              </a:rPr>
              <a:t>qué</a:t>
            </a:r>
            <a:r>
              <a:rPr lang="en-US" sz="1600" dirty="0">
                <a:latin typeface="Abadi" panose="020B0604020104020204" pitchFamily="34" charset="0"/>
              </a:rPr>
              <a:t> ha </a:t>
            </a:r>
            <a:r>
              <a:rPr lang="en-US" sz="1600" dirty="0" err="1">
                <a:latin typeface="Abadi" panose="020B0604020104020204" pitchFamily="34" charset="0"/>
              </a:rPr>
              <a:t>decaído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tu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semblante</a:t>
            </a:r>
            <a:r>
              <a:rPr lang="en-US" sz="1600" dirty="0">
                <a:latin typeface="Abadi" panose="020B0604020104020204" pitchFamily="34" charset="0"/>
              </a:rPr>
              <a:t>? </a:t>
            </a:r>
            <a:r>
              <a:rPr lang="en-US" sz="1600" dirty="0" err="1">
                <a:latin typeface="Abadi" panose="020B0604020104020204" pitchFamily="34" charset="0"/>
              </a:rPr>
              <a:t>Ciertamente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si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hicieras</a:t>
            </a:r>
            <a:r>
              <a:rPr lang="en-US" sz="1600" dirty="0">
                <a:latin typeface="Abadi" panose="020B0604020104020204" pitchFamily="34" charset="0"/>
              </a:rPr>
              <a:t> lo </a:t>
            </a:r>
            <a:r>
              <a:rPr lang="en-US" sz="1600" dirty="0" err="1">
                <a:latin typeface="Abadi" panose="020B0604020104020204" pitchFamily="34" charset="0"/>
              </a:rPr>
              <a:t>bueno</a:t>
            </a:r>
            <a:r>
              <a:rPr lang="en-US" sz="1600" dirty="0">
                <a:latin typeface="Abadi" panose="020B0604020104020204" pitchFamily="34" charset="0"/>
              </a:rPr>
              <a:t>, ¿no </a:t>
            </a:r>
            <a:r>
              <a:rPr lang="en-US" sz="1600" dirty="0" err="1">
                <a:latin typeface="Abadi" panose="020B0604020104020204" pitchFamily="34" charset="0"/>
              </a:rPr>
              <a:t>serías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enaltecido</a:t>
            </a:r>
            <a:r>
              <a:rPr lang="en-US" sz="1600" dirty="0">
                <a:latin typeface="Abadi" panose="020B0604020104020204" pitchFamily="34" charset="0"/>
              </a:rPr>
              <a:t>?; </a:t>
            </a:r>
            <a:r>
              <a:rPr lang="en-US" sz="1600">
                <a:latin typeface="Abadi" panose="020B0604020104020204" pitchFamily="34" charset="0"/>
              </a:rPr>
              <a:t>pero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si</a:t>
            </a:r>
            <a:r>
              <a:rPr lang="en-US" sz="1600" dirty="0">
                <a:latin typeface="Abadi" panose="020B0604020104020204" pitchFamily="34" charset="0"/>
              </a:rPr>
              <a:t> no lo </a:t>
            </a:r>
            <a:r>
              <a:rPr lang="en-US" sz="1600" dirty="0" err="1">
                <a:latin typeface="Abadi" panose="020B0604020104020204" pitchFamily="34" charset="0"/>
              </a:rPr>
              <a:t>haces</a:t>
            </a:r>
            <a:r>
              <a:rPr lang="en-US" sz="1600" dirty="0">
                <a:latin typeface="Abadi" panose="020B0604020104020204" pitchFamily="34" charset="0"/>
              </a:rPr>
              <a:t>, el </a:t>
            </a:r>
            <a:r>
              <a:rPr lang="en-US" sz="1600" dirty="0" err="1">
                <a:latin typeface="Abadi" panose="020B0604020104020204" pitchFamily="34" charset="0"/>
              </a:rPr>
              <a:t>pecado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está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acechando</a:t>
            </a:r>
            <a:r>
              <a:rPr lang="en-US" sz="1600" dirty="0">
                <a:latin typeface="Abadi" panose="020B0604020104020204" pitchFamily="34" charset="0"/>
              </a:rPr>
              <a:t> la </a:t>
            </a:r>
            <a:r>
              <a:rPr lang="en-US" sz="1600" dirty="0" err="1">
                <a:latin typeface="Abadi" panose="020B0604020104020204" pitchFamily="34" charset="0"/>
              </a:rPr>
              <a:t>puerta</a:t>
            </a:r>
            <a:r>
              <a:rPr lang="en-US" sz="1600" dirty="0">
                <a:latin typeface="Abadi" panose="020B0604020104020204" pitchFamily="34" charset="0"/>
              </a:rPr>
              <a:t> y </a:t>
            </a:r>
            <a:r>
              <a:rPr lang="en-US" sz="1600" dirty="0" err="1">
                <a:latin typeface="Abadi" panose="020B0604020104020204" pitchFamily="34" charset="0"/>
              </a:rPr>
              <a:t>te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tentará</a:t>
            </a:r>
            <a:r>
              <a:rPr lang="en-US" sz="1600" dirty="0">
                <a:latin typeface="Abadi" panose="020B0604020104020204" pitchFamily="34" charset="0"/>
              </a:rPr>
              <a:t>, </a:t>
            </a:r>
            <a:r>
              <a:rPr lang="en-US" sz="1600" dirty="0" err="1">
                <a:latin typeface="Abadi" panose="020B0604020104020204" pitchFamily="34" charset="0"/>
              </a:rPr>
              <a:t>más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tú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puedes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dominarlo</a:t>
            </a:r>
            <a:r>
              <a:rPr lang="en-US" sz="1600" dirty="0">
                <a:latin typeface="Abadi" panose="020B0604020104020204" pitchFamily="34" charset="0"/>
              </a:rPr>
              <a:t>. Y le </a:t>
            </a:r>
            <a:r>
              <a:rPr lang="en-US" sz="1600" dirty="0" err="1">
                <a:latin typeface="Abadi" panose="020B0604020104020204" pitchFamily="34" charset="0"/>
              </a:rPr>
              <a:t>refirió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eso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Caín</a:t>
            </a:r>
            <a:r>
              <a:rPr lang="en-US" sz="1600" dirty="0">
                <a:latin typeface="Abadi" panose="020B0604020104020204" pitchFamily="34" charset="0"/>
              </a:rPr>
              <a:t> a </a:t>
            </a:r>
            <a:r>
              <a:rPr lang="en-US" sz="1600" dirty="0" err="1">
                <a:latin typeface="Abadi" panose="020B0604020104020204" pitchFamily="34" charset="0"/>
              </a:rPr>
              <a:t>su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hermano</a:t>
            </a:r>
            <a:r>
              <a:rPr lang="en-US" sz="1600" dirty="0">
                <a:latin typeface="Abadi" panose="020B0604020104020204" pitchFamily="34" charset="0"/>
              </a:rPr>
              <a:t> Abel. Y </a:t>
            </a:r>
            <a:r>
              <a:rPr lang="en-US" sz="1600" dirty="0" err="1">
                <a:latin typeface="Abadi" panose="020B0604020104020204" pitchFamily="34" charset="0"/>
              </a:rPr>
              <a:t>ocurrió</a:t>
            </a:r>
            <a:r>
              <a:rPr lang="en-US" sz="1600" dirty="0">
                <a:latin typeface="Abadi" panose="020B0604020104020204" pitchFamily="34" charset="0"/>
              </a:rPr>
              <a:t> que, </a:t>
            </a:r>
            <a:r>
              <a:rPr lang="en-US" sz="1600" dirty="0" err="1">
                <a:latin typeface="Abadi" panose="020B0604020104020204" pitchFamily="34" charset="0"/>
              </a:rPr>
              <a:t>estando</a:t>
            </a:r>
            <a:r>
              <a:rPr lang="en-US" sz="1600" dirty="0">
                <a:latin typeface="Abadi" panose="020B0604020104020204" pitchFamily="34" charset="0"/>
              </a:rPr>
              <a:t> ambos </a:t>
            </a:r>
            <a:r>
              <a:rPr lang="en-US" sz="1600" dirty="0" err="1">
                <a:latin typeface="Abadi" panose="020B0604020104020204" pitchFamily="34" charset="0"/>
              </a:rPr>
              <a:t>en</a:t>
            </a:r>
            <a:r>
              <a:rPr lang="en-US" sz="1600" dirty="0">
                <a:latin typeface="Abadi" panose="020B0604020104020204" pitchFamily="34" charset="0"/>
              </a:rPr>
              <a:t> el campo, se </a:t>
            </a:r>
            <a:r>
              <a:rPr lang="en-US" sz="1600" dirty="0" err="1">
                <a:latin typeface="Abadi" panose="020B0604020104020204" pitchFamily="34" charset="0"/>
              </a:rPr>
              <a:t>alzó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Caín</a:t>
            </a:r>
            <a:r>
              <a:rPr lang="en-US" sz="1600" dirty="0">
                <a:latin typeface="Abadi" panose="020B0604020104020204" pitchFamily="34" charset="0"/>
              </a:rPr>
              <a:t> contra </a:t>
            </a:r>
            <a:r>
              <a:rPr lang="en-US" sz="1600" dirty="0" err="1">
                <a:latin typeface="Abadi" panose="020B0604020104020204" pitchFamily="34" charset="0"/>
              </a:rPr>
              <a:t>su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hermano</a:t>
            </a:r>
            <a:r>
              <a:rPr lang="en-US" sz="1600" dirty="0">
                <a:latin typeface="Abadi" panose="020B0604020104020204" pitchFamily="34" charset="0"/>
              </a:rPr>
              <a:t> y lo </a:t>
            </a:r>
            <a:r>
              <a:rPr lang="en-US" sz="1600" dirty="0" err="1">
                <a:latin typeface="Abadi" panose="020B0604020104020204" pitchFamily="34" charset="0"/>
              </a:rPr>
              <a:t>mató</a:t>
            </a:r>
            <a:r>
              <a:rPr lang="en-US" sz="1600" dirty="0">
                <a:latin typeface="Abadi" panose="020B0604020104020204" pitchFamily="34" charset="0"/>
              </a:rPr>
              <a:t>. Y el </a:t>
            </a:r>
            <a:r>
              <a:rPr lang="en-US" sz="1600" dirty="0" err="1">
                <a:latin typeface="Abadi" panose="020B0604020104020204" pitchFamily="34" charset="0"/>
              </a:rPr>
              <a:t>Eterno</a:t>
            </a:r>
            <a:r>
              <a:rPr lang="en-US" sz="1600" dirty="0">
                <a:latin typeface="Abadi" panose="020B0604020104020204" pitchFamily="34" charset="0"/>
              </a:rPr>
              <a:t> le </a:t>
            </a:r>
            <a:r>
              <a:rPr lang="en-US" sz="1600" dirty="0" err="1">
                <a:latin typeface="Abadi" panose="020B0604020104020204" pitchFamily="34" charset="0"/>
              </a:rPr>
              <a:t>preguntó</a:t>
            </a:r>
            <a:r>
              <a:rPr lang="en-US" sz="1600" dirty="0">
                <a:latin typeface="Abadi" panose="020B0604020104020204" pitchFamily="34" charset="0"/>
              </a:rPr>
              <a:t> a </a:t>
            </a:r>
            <a:r>
              <a:rPr lang="en-US" sz="1600" dirty="0" err="1">
                <a:latin typeface="Abadi" panose="020B0604020104020204" pitchFamily="34" charset="0"/>
              </a:rPr>
              <a:t>Caín</a:t>
            </a:r>
            <a:r>
              <a:rPr lang="en-US" sz="1600" dirty="0">
                <a:latin typeface="Abadi" panose="020B0604020104020204" pitchFamily="34" charset="0"/>
              </a:rPr>
              <a:t>: ¿</a:t>
            </a:r>
            <a:r>
              <a:rPr lang="en-US" sz="1600" dirty="0" err="1">
                <a:latin typeface="Abadi" panose="020B0604020104020204" pitchFamily="34" charset="0"/>
              </a:rPr>
              <a:t>Donde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está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tu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hermano</a:t>
            </a:r>
            <a:r>
              <a:rPr lang="en-US" sz="1600" dirty="0">
                <a:latin typeface="Abadi" panose="020B0604020104020204" pitchFamily="34" charset="0"/>
              </a:rPr>
              <a:t> Abel? Y </a:t>
            </a:r>
            <a:r>
              <a:rPr lang="en-US" sz="1600" dirty="0" err="1">
                <a:latin typeface="Abadi" panose="020B0604020104020204" pitchFamily="34" charset="0"/>
              </a:rPr>
              <a:t>él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respondió</a:t>
            </a:r>
            <a:r>
              <a:rPr lang="en-US" sz="1600" dirty="0">
                <a:latin typeface="Abadi" panose="020B0604020104020204" pitchFamily="34" charset="0"/>
              </a:rPr>
              <a:t>: No </a:t>
            </a:r>
            <a:r>
              <a:rPr lang="en-US" sz="1600" dirty="0" err="1">
                <a:latin typeface="Abadi" panose="020B0604020104020204" pitchFamily="34" charset="0"/>
              </a:rPr>
              <a:t>sé</a:t>
            </a:r>
            <a:r>
              <a:rPr lang="en-US" sz="1600" dirty="0">
                <a:latin typeface="Abadi" panose="020B0604020104020204" pitchFamily="34" charset="0"/>
              </a:rPr>
              <a:t>, ¿</a:t>
            </a:r>
            <a:r>
              <a:rPr lang="en-US" sz="1600" dirty="0" err="1">
                <a:latin typeface="Abadi" panose="020B0604020104020204" pitchFamily="34" charset="0"/>
              </a:rPr>
              <a:t>Acaso</a:t>
            </a:r>
            <a:r>
              <a:rPr lang="en-US" sz="1600" dirty="0">
                <a:latin typeface="Abadi" panose="020B0604020104020204" pitchFamily="34" charset="0"/>
              </a:rPr>
              <a:t> soy el </a:t>
            </a:r>
            <a:r>
              <a:rPr lang="en-US" sz="1600" dirty="0" err="1">
                <a:latin typeface="Abadi" panose="020B0604020104020204" pitchFamily="34" charset="0"/>
              </a:rPr>
              <a:t>guardián</a:t>
            </a:r>
            <a:r>
              <a:rPr lang="en-US" sz="1600" dirty="0">
                <a:latin typeface="Abadi" panose="020B0604020104020204" pitchFamily="34" charset="0"/>
              </a:rPr>
              <a:t> de mi </a:t>
            </a:r>
            <a:r>
              <a:rPr lang="en-US" sz="1600" dirty="0" err="1">
                <a:latin typeface="Abadi" panose="020B0604020104020204" pitchFamily="34" charset="0"/>
              </a:rPr>
              <a:t>hermano</a:t>
            </a:r>
            <a:r>
              <a:rPr lang="en-US" sz="1600" dirty="0">
                <a:latin typeface="Abadi" panose="020B0604020104020204" pitchFamily="34" charset="0"/>
              </a:rPr>
              <a:t>? .”</a:t>
            </a:r>
          </a:p>
        </p:txBody>
      </p:sp>
      <p:pic>
        <p:nvPicPr>
          <p:cNvPr id="9218" name="Picture 2" descr="Caín y Abel | Historia bíblica">
            <a:extLst>
              <a:ext uri="{FF2B5EF4-FFF2-40B4-BE49-F238E27FC236}">
                <a16:creationId xmlns:a16="http://schemas.microsoft.com/office/drawing/2014/main" id="{C9F2477C-B009-3F4B-A575-113913B00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 r="19192" b="1733"/>
          <a:stretch/>
        </p:blipFill>
        <p:spPr bwMode="auto">
          <a:xfrm>
            <a:off x="6580632" y="1909381"/>
            <a:ext cx="5126736" cy="28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n el Principio era el Verbo. | Impacto Evangelístico | Noticias Cristianas">
            <a:extLst>
              <a:ext uri="{FF2B5EF4-FFF2-40B4-BE49-F238E27FC236}">
                <a16:creationId xmlns:a16="http://schemas.microsoft.com/office/drawing/2014/main" id="{79398C1E-A716-9940-A979-5F6AA3C80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r="178" b="5263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3E559-26CE-734E-A8A8-C2BDF5DA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 err="1">
                <a:latin typeface="Forte" panose="03060902040502070203" pitchFamily="66" charset="77"/>
              </a:rPr>
              <a:t>Bereshit</a:t>
            </a:r>
            <a:r>
              <a:rPr lang="en-US" sz="3600" dirty="0">
                <a:latin typeface="Forte" panose="03060902040502070203" pitchFamily="66" charset="77"/>
              </a:rPr>
              <a:t> (</a:t>
            </a:r>
            <a:r>
              <a:rPr lang="en-US" sz="3600" dirty="0" err="1">
                <a:latin typeface="Forte" panose="03060902040502070203" pitchFamily="66" charset="77"/>
              </a:rPr>
              <a:t>Génesis</a:t>
            </a:r>
            <a:r>
              <a:rPr lang="en-US" sz="3600" dirty="0">
                <a:latin typeface="Forte" panose="03060902040502070203" pitchFamily="66" charset="77"/>
              </a:rPr>
              <a:t>), 1:1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EF16-08B4-E841-8435-305CCD69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896106" cy="320725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"</a:t>
            </a:r>
            <a:r>
              <a:rPr lang="en-US" sz="2000" dirty="0" err="1">
                <a:latin typeface="Abadi" panose="020B0604020104020204" pitchFamily="34" charset="0"/>
              </a:rPr>
              <a:t>En</a:t>
            </a:r>
            <a:r>
              <a:rPr lang="en-US" sz="2000" dirty="0">
                <a:latin typeface="Abadi" panose="020B0604020104020204" pitchFamily="34" charset="0"/>
              </a:rPr>
              <a:t> el principio Dios </a:t>
            </a:r>
            <a:r>
              <a:rPr lang="en-US" sz="2000" dirty="0" err="1">
                <a:latin typeface="Abadi" panose="020B0604020104020204" pitchFamily="34" charset="0"/>
              </a:rPr>
              <a:t>creó</a:t>
            </a:r>
            <a:r>
              <a:rPr lang="en-US" sz="2000" dirty="0">
                <a:latin typeface="Abadi" panose="020B0604020104020204" pitchFamily="34" charset="0"/>
              </a:rPr>
              <a:t> el </a:t>
            </a:r>
            <a:r>
              <a:rPr lang="en-US" sz="2000" dirty="0" err="1">
                <a:latin typeface="Abadi" panose="020B0604020104020204" pitchFamily="34" charset="0"/>
              </a:rPr>
              <a:t>cielo</a:t>
            </a:r>
            <a:r>
              <a:rPr lang="en-US" sz="2000" dirty="0">
                <a:latin typeface="Abadi" panose="020B0604020104020204" pitchFamily="34" charset="0"/>
              </a:rPr>
              <a:t> y la tierra".    </a:t>
            </a:r>
          </a:p>
          <a:p>
            <a:pPr marL="0" indent="0" algn="ctr">
              <a:buNone/>
            </a:pPr>
            <a:br>
              <a:rPr lang="en-US" sz="2000" dirty="0">
                <a:latin typeface="Abadi" panose="020B0604020104020204" pitchFamily="34" charset="0"/>
              </a:rPr>
            </a:br>
            <a:r>
              <a:rPr lang="en-US" sz="2000" b="1" dirty="0" err="1">
                <a:latin typeface="Abadi" panose="020B0604020104020204" pitchFamily="34" charset="0"/>
              </a:rPr>
              <a:t>Bereshit</a:t>
            </a:r>
            <a:r>
              <a:rPr lang="en-US" sz="2000" b="1" dirty="0">
                <a:latin typeface="Abadi" panose="020B0604020104020204" pitchFamily="34" charset="0"/>
              </a:rPr>
              <a:t> Bara Elohim et </a:t>
            </a:r>
            <a:r>
              <a:rPr lang="en-US" sz="2000" b="1" dirty="0" err="1">
                <a:latin typeface="Abadi" panose="020B0604020104020204" pitchFamily="34" charset="0"/>
              </a:rPr>
              <a:t>Hashamayim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latin typeface="Abadi" panose="020B0604020104020204" pitchFamily="34" charset="0"/>
              </a:rPr>
              <a:t>Ve'et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latin typeface="Abadi" panose="020B0604020104020204" pitchFamily="34" charset="0"/>
              </a:rPr>
              <a:t>ha'Aretz</a:t>
            </a:r>
            <a:endParaRPr lang="en-US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he-IL" sz="4000" b="1" dirty="0">
                <a:cs typeface="+mj-cs"/>
              </a:rPr>
              <a:t>ב</a:t>
            </a:r>
            <a:r>
              <a:rPr lang="he-IL" sz="3600" b="1" dirty="0">
                <a:cs typeface="+mj-cs"/>
              </a:rPr>
              <a:t>ְ</a:t>
            </a:r>
            <a:r>
              <a:rPr lang="he-IL" sz="2400" b="1" dirty="0">
                <a:cs typeface="+mj-cs"/>
              </a:rPr>
              <a:t>ּרֵאשִׁית בָּרָא </a:t>
            </a:r>
            <a:r>
              <a:rPr lang="he-IL" sz="2400" b="1" dirty="0" err="1">
                <a:cs typeface="+mj-cs"/>
              </a:rPr>
              <a:t>אֱלֹהִים</a:t>
            </a:r>
            <a:r>
              <a:rPr lang="he-IL" sz="2400" b="1" dirty="0">
                <a:cs typeface="+mj-cs"/>
              </a:rPr>
              <a:t> אֵ֥ת הַשָּׁמַ֖יִם וְאֵ֥ת הָאָֽרֶץ</a:t>
            </a:r>
            <a:endParaRPr lang="en-US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859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70892-DE48-3044-99E3-B5FDBFB2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400" b="1" dirty="0">
                <a:latin typeface="Forte" panose="03060902040502070203" pitchFamily="66" charset="77"/>
              </a:rPr>
              <a:t>Estado Integral de </a:t>
            </a:r>
            <a:r>
              <a:rPr lang="en-US" sz="5400" b="1" dirty="0" err="1">
                <a:latin typeface="Forte" panose="03060902040502070203" pitchFamily="66" charset="77"/>
              </a:rPr>
              <a:t>Consciencia</a:t>
            </a:r>
            <a:endParaRPr lang="en-US" sz="5400" b="1" dirty="0">
              <a:latin typeface="Forte" panose="03060902040502070203" pitchFamily="66" charset="77"/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BD90-51DB-2E40-BE48-2A062DF98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badi" panose="020B0604020104020204" pitchFamily="34" charset="0"/>
              </a:rPr>
              <a:t>El primer </a:t>
            </a:r>
            <a:r>
              <a:rPr lang="en-US" dirty="0" err="1">
                <a:latin typeface="Abadi" panose="020B0604020104020204" pitchFamily="34" charset="0"/>
              </a:rPr>
              <a:t>versículo</a:t>
            </a:r>
            <a:r>
              <a:rPr lang="en-US" dirty="0">
                <a:latin typeface="Abadi" panose="020B0604020104020204" pitchFamily="34" charset="0"/>
              </a:rPr>
              <a:t> de </a:t>
            </a:r>
            <a:r>
              <a:rPr lang="en-US" dirty="0" err="1">
                <a:latin typeface="Abadi" panose="020B0604020104020204" pitchFamily="34" charset="0"/>
              </a:rPr>
              <a:t>Bereshit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nos</a:t>
            </a:r>
            <a:r>
              <a:rPr lang="en-US" dirty="0">
                <a:latin typeface="Abadi" panose="020B0604020104020204" pitchFamily="34" charset="0"/>
              </a:rPr>
              <a:t> lo dice, es: </a:t>
            </a:r>
            <a:r>
              <a:rPr lang="en-US" dirty="0" err="1">
                <a:latin typeface="Abadi" panose="020B0604020104020204" pitchFamily="34" charset="0"/>
              </a:rPr>
              <a:t>Hashamayim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veet</a:t>
            </a:r>
            <a:r>
              <a:rPr lang="en-US" dirty="0">
                <a:latin typeface="Abadi" panose="020B0604020104020204" pitchFamily="34" charset="0"/>
              </a:rPr>
              <a:t> Haaretz.</a:t>
            </a:r>
          </a:p>
        </p:txBody>
      </p:sp>
      <p:pic>
        <p:nvPicPr>
          <p:cNvPr id="3074" name="Picture 2" descr="Los 6 posibles niveles de consciencia y cómo alcanzarlos | Bioguia">
            <a:extLst>
              <a:ext uri="{FF2B5EF4-FFF2-40B4-BE49-F238E27FC236}">
                <a16:creationId xmlns:a16="http://schemas.microsoft.com/office/drawing/2014/main" id="{07675FC2-09FD-6542-9ADC-077983748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r="2485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4670EA0-5675-904D-A932-8F914FF0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84A24-3BA4-C04D-98D8-A483C430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Forte" panose="03060902040502070203" pitchFamily="66" charset="77"/>
              </a:rPr>
              <a:t>Clasificación</a:t>
            </a:r>
            <a:r>
              <a:rPr lang="en-US" sz="4000" dirty="0">
                <a:latin typeface="Forte" panose="03060902040502070203" pitchFamily="66" charset="77"/>
              </a:rPr>
              <a:t> de las </a:t>
            </a:r>
            <a:r>
              <a:rPr lang="en-US" sz="4000" dirty="0" err="1">
                <a:latin typeface="Forte" panose="03060902040502070203" pitchFamily="66" charset="77"/>
              </a:rPr>
              <a:t>Letras</a:t>
            </a:r>
            <a:r>
              <a:rPr lang="en-US" sz="4000" dirty="0">
                <a:latin typeface="Forte" panose="03060902040502070203" pitchFamily="66" charset="77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B956E-F2A7-864C-8773-BCD8682B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601297"/>
            <a:ext cx="4593021" cy="2619839"/>
          </a:xfrm>
        </p:spPr>
        <p:txBody>
          <a:bodyPr anchor="ctr">
            <a:normAutofit lnSpcReduction="10000"/>
          </a:bodyPr>
          <a:lstStyle/>
          <a:p>
            <a:pPr fontAlgn="base"/>
            <a:r>
              <a:rPr lang="en-US" sz="2000" i="1" dirty="0" err="1">
                <a:latin typeface="Abadi" panose="020B0604020104020204" pitchFamily="34" charset="0"/>
              </a:rPr>
              <a:t>Ot</a:t>
            </a:r>
            <a:r>
              <a:rPr lang="en-US" sz="2000" i="1" dirty="0">
                <a:latin typeface="Abadi" panose="020B0604020104020204" pitchFamily="34" charset="0"/>
              </a:rPr>
              <a:t> </a:t>
            </a:r>
            <a:r>
              <a:rPr lang="en-US" sz="2000" i="1" dirty="0" err="1">
                <a:latin typeface="Abadi" panose="020B0604020104020204" pitchFamily="34" charset="0"/>
              </a:rPr>
              <a:t>reguilá</a:t>
            </a:r>
            <a:r>
              <a:rPr lang="en-US" sz="2000" dirty="0">
                <a:latin typeface="Abadi" panose="020B0604020104020204" pitchFamily="34" charset="0"/>
              </a:rPr>
              <a:t> - </a:t>
            </a:r>
            <a:r>
              <a:rPr lang="en-US" sz="2000" dirty="0" err="1">
                <a:latin typeface="Abadi" panose="020B0604020104020204" pitchFamily="34" charset="0"/>
              </a:rPr>
              <a:t>letra</a:t>
            </a:r>
            <a:r>
              <a:rPr lang="en-US" sz="2000" dirty="0">
                <a:latin typeface="Abadi" panose="020B0604020104020204" pitchFamily="34" charset="0"/>
              </a:rPr>
              <a:t> de </a:t>
            </a:r>
            <a:r>
              <a:rPr lang="en-US" sz="2000" dirty="0" err="1">
                <a:latin typeface="Abadi" panose="020B0604020104020204" pitchFamily="34" charset="0"/>
              </a:rPr>
              <a:t>tamaño</a:t>
            </a:r>
            <a:r>
              <a:rPr lang="en-US" sz="2000" dirty="0">
                <a:latin typeface="Abadi" panose="020B0604020104020204" pitchFamily="34" charset="0"/>
              </a:rPr>
              <a:t> regular.</a:t>
            </a:r>
          </a:p>
          <a:p>
            <a:pPr fontAlgn="base"/>
            <a:r>
              <a:rPr lang="en-US" sz="2000" i="1" dirty="0" err="1">
                <a:latin typeface="Abadi" panose="020B0604020104020204" pitchFamily="34" charset="0"/>
              </a:rPr>
              <a:t>Ot</a:t>
            </a:r>
            <a:r>
              <a:rPr lang="en-US" sz="2000" i="1" dirty="0">
                <a:latin typeface="Abadi" panose="020B0604020104020204" pitchFamily="34" charset="0"/>
              </a:rPr>
              <a:t> </a:t>
            </a:r>
            <a:r>
              <a:rPr lang="en-US" sz="2000" i="1" dirty="0" err="1">
                <a:latin typeface="Abadi" panose="020B0604020104020204" pitchFamily="34" charset="0"/>
              </a:rPr>
              <a:t>rabatí</a:t>
            </a:r>
            <a:r>
              <a:rPr lang="en-US" sz="2000" dirty="0">
                <a:latin typeface="Abadi" panose="020B0604020104020204" pitchFamily="34" charset="0"/>
              </a:rPr>
              <a:t> - </a:t>
            </a:r>
            <a:r>
              <a:rPr lang="en-US" sz="2000" dirty="0" err="1">
                <a:latin typeface="Abadi" panose="020B0604020104020204" pitchFamily="34" charset="0"/>
              </a:rPr>
              <a:t>letra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grande</a:t>
            </a:r>
            <a:r>
              <a:rPr lang="en-US" sz="2000" dirty="0">
                <a:latin typeface="Abadi" panose="020B0604020104020204" pitchFamily="34" charset="0"/>
              </a:rPr>
              <a:t>: una </a:t>
            </a:r>
            <a:r>
              <a:rPr lang="en-US" sz="2000" dirty="0" err="1">
                <a:latin typeface="Abadi" panose="020B0604020104020204" pitchFamily="34" charset="0"/>
              </a:rPr>
              <a:t>letra</a:t>
            </a:r>
            <a:r>
              <a:rPr lang="en-US" sz="2000" dirty="0">
                <a:latin typeface="Abadi" panose="020B0604020104020204" pitchFamily="34" charset="0"/>
              </a:rPr>
              <a:t> que </a:t>
            </a:r>
            <a:r>
              <a:rPr lang="en-US" sz="2000" dirty="0" err="1">
                <a:latin typeface="Abadi" panose="020B0604020104020204" pitchFamily="34" charset="0"/>
              </a:rPr>
              <a:t>mantiene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su</a:t>
            </a:r>
            <a:r>
              <a:rPr lang="en-US" sz="2000" dirty="0">
                <a:latin typeface="Abadi" panose="020B0604020104020204" pitchFamily="34" charset="0"/>
              </a:rPr>
              <a:t> forma habitual, </a:t>
            </a:r>
            <a:r>
              <a:rPr lang="en-US" sz="2000" dirty="0" err="1">
                <a:latin typeface="Abadi" panose="020B0604020104020204" pitchFamily="34" charset="0"/>
              </a:rPr>
              <a:t>pero</a:t>
            </a:r>
            <a:r>
              <a:rPr lang="en-US" sz="2000" dirty="0">
                <a:latin typeface="Abadi" panose="020B0604020104020204" pitchFamily="34" charset="0"/>
              </a:rPr>
              <a:t> es </a:t>
            </a:r>
            <a:r>
              <a:rPr lang="en-US" sz="2000" dirty="0" err="1">
                <a:latin typeface="Abadi" panose="020B0604020104020204" pitchFamily="34" charset="0"/>
              </a:rPr>
              <a:t>más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ancha</a:t>
            </a:r>
            <a:r>
              <a:rPr lang="en-US" sz="2000" dirty="0">
                <a:latin typeface="Abadi" panose="020B0604020104020204" pitchFamily="34" charset="0"/>
              </a:rPr>
              <a:t> y </a:t>
            </a:r>
            <a:r>
              <a:rPr lang="en-US" sz="2000" dirty="0" err="1">
                <a:latin typeface="Abadi" panose="020B0604020104020204" pitchFamily="34" charset="0"/>
              </a:rPr>
              <a:t>alta</a:t>
            </a:r>
            <a:r>
              <a:rPr lang="en-US" sz="2000" dirty="0">
                <a:latin typeface="Abadi" panose="020B0604020104020204" pitchFamily="34" charset="0"/>
              </a:rPr>
              <a:t> que el </a:t>
            </a:r>
            <a:r>
              <a:rPr lang="en-US" sz="2000" dirty="0" err="1">
                <a:latin typeface="Abadi" panose="020B0604020104020204" pitchFamily="34" charset="0"/>
              </a:rPr>
              <a:t>tamaño</a:t>
            </a:r>
            <a:r>
              <a:rPr lang="en-US" sz="2000" dirty="0">
                <a:latin typeface="Abadi" panose="020B0604020104020204" pitchFamily="34" charset="0"/>
              </a:rPr>
              <a:t> regular. </a:t>
            </a:r>
          </a:p>
          <a:p>
            <a:pPr fontAlgn="base"/>
            <a:r>
              <a:rPr lang="en-US" sz="2000" i="1" dirty="0" err="1">
                <a:latin typeface="Abadi" panose="020B0604020104020204" pitchFamily="34" charset="0"/>
              </a:rPr>
              <a:t>Ot</a:t>
            </a:r>
            <a:r>
              <a:rPr lang="en-US" sz="2000" i="1" dirty="0">
                <a:latin typeface="Abadi" panose="020B0604020104020204" pitchFamily="34" charset="0"/>
              </a:rPr>
              <a:t> </a:t>
            </a:r>
            <a:r>
              <a:rPr lang="en-US" sz="2000" i="1" dirty="0" err="1">
                <a:latin typeface="Abadi" panose="020B0604020104020204" pitchFamily="34" charset="0"/>
              </a:rPr>
              <a:t>zeira</a:t>
            </a:r>
            <a:r>
              <a:rPr lang="en-US" sz="2000" dirty="0">
                <a:latin typeface="Abadi" panose="020B0604020104020204" pitchFamily="34" charset="0"/>
              </a:rPr>
              <a:t> - </a:t>
            </a:r>
            <a:r>
              <a:rPr lang="en-US" sz="2000" dirty="0" err="1">
                <a:latin typeface="Abadi" panose="020B0604020104020204" pitchFamily="34" charset="0"/>
              </a:rPr>
              <a:t>letra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pequeña</a:t>
            </a:r>
            <a:r>
              <a:rPr lang="en-US" sz="2000" dirty="0">
                <a:latin typeface="Abadi" panose="020B0604020104020204" pitchFamily="34" charset="0"/>
              </a:rPr>
              <a:t>: una </a:t>
            </a:r>
            <a:r>
              <a:rPr lang="en-US" sz="2000" dirty="0" err="1">
                <a:latin typeface="Abadi" panose="020B0604020104020204" pitchFamily="34" charset="0"/>
              </a:rPr>
              <a:t>letra</a:t>
            </a:r>
            <a:r>
              <a:rPr lang="en-US" sz="2000" dirty="0">
                <a:latin typeface="Abadi" panose="020B0604020104020204" pitchFamily="34" charset="0"/>
              </a:rPr>
              <a:t> que </a:t>
            </a:r>
            <a:r>
              <a:rPr lang="en-US" sz="2000" dirty="0" err="1">
                <a:latin typeface="Abadi" panose="020B0604020104020204" pitchFamily="34" charset="0"/>
              </a:rPr>
              <a:t>mantiene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su</a:t>
            </a:r>
            <a:r>
              <a:rPr lang="en-US" sz="2000" dirty="0">
                <a:latin typeface="Abadi" panose="020B0604020104020204" pitchFamily="34" charset="0"/>
              </a:rPr>
              <a:t> forma habitual, </a:t>
            </a:r>
            <a:r>
              <a:rPr lang="en-US" sz="2000" dirty="0" err="1">
                <a:latin typeface="Abadi" panose="020B0604020104020204" pitchFamily="34" charset="0"/>
              </a:rPr>
              <a:t>pero</a:t>
            </a:r>
            <a:r>
              <a:rPr lang="en-US" sz="2000" dirty="0">
                <a:latin typeface="Abadi" panose="020B0604020104020204" pitchFamily="34" charset="0"/>
              </a:rPr>
              <a:t> es </a:t>
            </a:r>
            <a:r>
              <a:rPr lang="en-US" sz="2000" dirty="0" err="1">
                <a:latin typeface="Abadi" panose="020B0604020104020204" pitchFamily="34" charset="0"/>
              </a:rPr>
              <a:t>más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estrecha</a:t>
            </a:r>
            <a:r>
              <a:rPr lang="en-US" sz="2000" dirty="0">
                <a:latin typeface="Abadi" panose="020B0604020104020204" pitchFamily="34" charset="0"/>
              </a:rPr>
              <a:t> y </a:t>
            </a:r>
            <a:r>
              <a:rPr lang="en-US" sz="2000" dirty="0" err="1">
                <a:latin typeface="Abadi" panose="020B0604020104020204" pitchFamily="34" charset="0"/>
              </a:rPr>
              <a:t>baja</a:t>
            </a:r>
            <a:r>
              <a:rPr lang="en-US" sz="2000" dirty="0">
                <a:latin typeface="Abadi" panose="020B0604020104020204" pitchFamily="34" charset="0"/>
              </a:rPr>
              <a:t> que el </a:t>
            </a:r>
            <a:r>
              <a:rPr lang="en-US" sz="2000" dirty="0" err="1">
                <a:latin typeface="Abadi" panose="020B0604020104020204" pitchFamily="34" charset="0"/>
              </a:rPr>
              <a:t>tamaño</a:t>
            </a:r>
            <a:r>
              <a:rPr lang="en-US" sz="2000" dirty="0">
                <a:latin typeface="Abadi" panose="020B0604020104020204" pitchFamily="34" charset="0"/>
              </a:rPr>
              <a:t> regular.</a:t>
            </a:r>
          </a:p>
          <a:p>
            <a:endParaRPr lang="en-US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9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0190-7978-024C-B2E1-E2A49346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>
                <a:latin typeface="Forte" panose="03060902040502070203" pitchFamily="66" charset="77"/>
              </a:rPr>
              <a:t>Clasificación</a:t>
            </a:r>
            <a:r>
              <a:rPr lang="en-US" dirty="0">
                <a:latin typeface="Forte" panose="03060902040502070203" pitchFamily="66" charset="77"/>
              </a:rPr>
              <a:t> de las </a:t>
            </a:r>
            <a:r>
              <a:rPr lang="en-US" dirty="0" err="1">
                <a:latin typeface="Forte" panose="03060902040502070203" pitchFamily="66" charset="77"/>
              </a:rPr>
              <a:t>Letras</a:t>
            </a:r>
            <a:r>
              <a:rPr lang="en-US" dirty="0">
                <a:latin typeface="Forte" panose="03060902040502070203" pitchFamily="66" charset="77"/>
              </a:rPr>
              <a:t>. </a:t>
            </a:r>
          </a:p>
        </p:txBody>
      </p:sp>
      <p:pic>
        <p:nvPicPr>
          <p:cNvPr id="4098" name="Picture 2" descr="Jabad: Recibí tu letra en la Torá escrita para la protección de Am Israel -  Itón Gadol">
            <a:extLst>
              <a:ext uri="{FF2B5EF4-FFF2-40B4-BE49-F238E27FC236}">
                <a16:creationId xmlns:a16="http://schemas.microsoft.com/office/drawing/2014/main" id="{6912581F-7627-0C42-8AD5-0C5D6B23D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 b="3781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72A8C-1591-1A41-BBB5-C6448FFB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606800"/>
            <a:ext cx="7485413" cy="2700337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sz="1500" b="1" i="1" dirty="0">
                <a:latin typeface="Abadi" panose="020B0604020104020204" pitchFamily="34" charset="0"/>
              </a:rPr>
              <a:t>LETRAS DE FORMATO MODIFICADO:</a:t>
            </a:r>
          </a:p>
          <a:p>
            <a:pPr fontAlgn="base"/>
            <a:r>
              <a:rPr lang="en-US" sz="1500" i="1" dirty="0" err="1">
                <a:latin typeface="Abadi" panose="020B0604020104020204" pitchFamily="34" charset="0"/>
              </a:rPr>
              <a:t>Ot</a:t>
            </a:r>
            <a:r>
              <a:rPr lang="en-US" sz="1500" i="1" dirty="0">
                <a:latin typeface="Abadi" panose="020B0604020104020204" pitchFamily="34" charset="0"/>
              </a:rPr>
              <a:t> </a:t>
            </a:r>
            <a:r>
              <a:rPr lang="en-US" sz="1500" i="1" dirty="0" err="1">
                <a:latin typeface="Abadi" panose="020B0604020104020204" pitchFamily="34" charset="0"/>
              </a:rPr>
              <a:t>kefufá</a:t>
            </a:r>
            <a:r>
              <a:rPr lang="en-US" sz="1500" dirty="0">
                <a:latin typeface="Abadi" panose="020B0604020104020204" pitchFamily="34" charset="0"/>
              </a:rPr>
              <a:t> - </a:t>
            </a:r>
            <a:r>
              <a:rPr lang="en-US" sz="1500" dirty="0" err="1">
                <a:latin typeface="Abadi" panose="020B0604020104020204" pitchFamily="34" charset="0"/>
              </a:rPr>
              <a:t>letra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encorvada</a:t>
            </a:r>
            <a:r>
              <a:rPr lang="en-US" sz="1500" dirty="0">
                <a:latin typeface="Abadi" panose="020B0604020104020204" pitchFamily="34" charset="0"/>
              </a:rPr>
              <a:t> y </a:t>
            </a:r>
            <a:r>
              <a:rPr lang="en-US" sz="1500" i="1" dirty="0" err="1">
                <a:latin typeface="Abadi" panose="020B0604020104020204" pitchFamily="34" charset="0"/>
              </a:rPr>
              <a:t>Ot</a:t>
            </a:r>
            <a:r>
              <a:rPr lang="en-US" sz="1500" i="1" dirty="0">
                <a:latin typeface="Abadi" panose="020B0604020104020204" pitchFamily="34" charset="0"/>
              </a:rPr>
              <a:t> </a:t>
            </a:r>
            <a:r>
              <a:rPr lang="en-US" sz="1500" i="1" dirty="0" err="1">
                <a:latin typeface="Abadi" panose="020B0604020104020204" pitchFamily="34" charset="0"/>
              </a:rPr>
              <a:t>akumá</a:t>
            </a:r>
            <a:r>
              <a:rPr lang="en-US" sz="1500" dirty="0">
                <a:latin typeface="Abadi" panose="020B0604020104020204" pitchFamily="34" charset="0"/>
              </a:rPr>
              <a:t> - </a:t>
            </a:r>
            <a:r>
              <a:rPr lang="en-US" sz="1500" dirty="0" err="1">
                <a:latin typeface="Abadi" panose="020B0604020104020204" pitchFamily="34" charset="0"/>
              </a:rPr>
              <a:t>letra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retorcida</a:t>
            </a:r>
            <a:r>
              <a:rPr lang="en-US" sz="1500" dirty="0">
                <a:latin typeface="Abadi" panose="020B0604020104020204" pitchFamily="34" charset="0"/>
              </a:rPr>
              <a:t>.</a:t>
            </a:r>
            <a:br>
              <a:rPr lang="en-US" sz="1500" dirty="0">
                <a:latin typeface="Abadi" panose="020B0604020104020204" pitchFamily="34" charset="0"/>
              </a:rPr>
            </a:br>
            <a:r>
              <a:rPr lang="en-US" sz="1500" dirty="0" err="1">
                <a:latin typeface="Abadi" panose="020B0604020104020204" pitchFamily="34" charset="0"/>
              </a:rPr>
              <a:t>Están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modificadas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pero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aun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así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mantienen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su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legibilidad</a:t>
            </a:r>
            <a:r>
              <a:rPr lang="en-US" sz="1500" dirty="0">
                <a:latin typeface="Abadi" panose="020B0604020104020204" pitchFamily="34" charset="0"/>
              </a:rPr>
              <a:t>.</a:t>
            </a:r>
          </a:p>
          <a:p>
            <a:pPr fontAlgn="base"/>
            <a:r>
              <a:rPr lang="en-US" sz="1500" i="1" dirty="0" err="1">
                <a:latin typeface="Abadi" panose="020B0604020104020204" pitchFamily="34" charset="0"/>
              </a:rPr>
              <a:t>Ot</a:t>
            </a:r>
            <a:r>
              <a:rPr lang="en-US" sz="1500" i="1" dirty="0">
                <a:latin typeface="Abadi" panose="020B0604020104020204" pitchFamily="34" charset="0"/>
              </a:rPr>
              <a:t> </a:t>
            </a:r>
            <a:r>
              <a:rPr lang="en-US" sz="1500" i="1" dirty="0" err="1">
                <a:latin typeface="Abadi" panose="020B0604020104020204" pitchFamily="34" charset="0"/>
              </a:rPr>
              <a:t>nakudá</a:t>
            </a:r>
            <a:r>
              <a:rPr lang="en-US" sz="1500" dirty="0">
                <a:latin typeface="Abadi" panose="020B0604020104020204" pitchFamily="34" charset="0"/>
              </a:rPr>
              <a:t> - </a:t>
            </a:r>
            <a:r>
              <a:rPr lang="en-US" sz="1500" dirty="0" err="1">
                <a:latin typeface="Abadi" panose="020B0604020104020204" pitchFamily="34" charset="0"/>
              </a:rPr>
              <a:t>letra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punteada</a:t>
            </a:r>
            <a:r>
              <a:rPr lang="en-US" sz="1500" dirty="0">
                <a:latin typeface="Abadi" panose="020B0604020104020204" pitchFamily="34" charset="0"/>
              </a:rPr>
              <a:t>. Si bien el </a:t>
            </a:r>
            <a:r>
              <a:rPr lang="en-US" sz="1500" dirty="0" err="1">
                <a:latin typeface="Abadi" panose="020B0604020104020204" pitchFamily="34" charset="0"/>
              </a:rPr>
              <a:t>texto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tradicional</a:t>
            </a:r>
            <a:r>
              <a:rPr lang="en-US" sz="1500" dirty="0">
                <a:latin typeface="Abadi" panose="020B0604020104020204" pitchFamily="34" charset="0"/>
              </a:rPr>
              <a:t> de la </a:t>
            </a:r>
            <a:r>
              <a:rPr lang="en-US" sz="1500" dirty="0" err="1">
                <a:latin typeface="Abadi" panose="020B0604020104020204" pitchFamily="34" charset="0"/>
              </a:rPr>
              <a:t>Torá</a:t>
            </a:r>
            <a:r>
              <a:rPr lang="en-US" sz="1500" dirty="0">
                <a:latin typeface="Abadi" panose="020B0604020104020204" pitchFamily="34" charset="0"/>
              </a:rPr>
              <a:t> debe </a:t>
            </a:r>
            <a:r>
              <a:rPr lang="en-US" sz="1500" dirty="0" err="1">
                <a:latin typeface="Abadi" panose="020B0604020104020204" pitchFamily="34" charset="0"/>
              </a:rPr>
              <a:t>constar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únicamente</a:t>
            </a:r>
            <a:r>
              <a:rPr lang="en-US" sz="1500" dirty="0">
                <a:latin typeface="Abadi" panose="020B0604020104020204" pitchFamily="34" charset="0"/>
              </a:rPr>
              <a:t> de </a:t>
            </a:r>
            <a:r>
              <a:rPr lang="en-US" sz="1500" dirty="0" err="1">
                <a:latin typeface="Abadi" panose="020B0604020104020204" pitchFamily="34" charset="0"/>
              </a:rPr>
              <a:t>letras</a:t>
            </a:r>
            <a:r>
              <a:rPr lang="en-US" sz="1500" dirty="0">
                <a:latin typeface="Abadi" panose="020B0604020104020204" pitchFamily="34" charset="0"/>
              </a:rPr>
              <a:t> y </a:t>
            </a:r>
            <a:r>
              <a:rPr lang="en-US" sz="1500" dirty="0" err="1">
                <a:latin typeface="Abadi" panose="020B0604020104020204" pitchFamily="34" charset="0"/>
              </a:rPr>
              <a:t>espacios</a:t>
            </a:r>
            <a:r>
              <a:rPr lang="en-US" sz="1500" dirty="0">
                <a:latin typeface="Abadi" panose="020B0604020104020204" pitchFamily="34" charset="0"/>
              </a:rPr>
              <a:t>, </a:t>
            </a:r>
            <a:r>
              <a:rPr lang="en-US" sz="1500" dirty="0" err="1">
                <a:latin typeface="Abadi" panose="020B0604020104020204" pitchFamily="34" charset="0"/>
              </a:rPr>
              <a:t>algunas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letras</a:t>
            </a:r>
            <a:r>
              <a:rPr lang="en-US" sz="1500" dirty="0">
                <a:latin typeface="Abadi" panose="020B0604020104020204" pitchFamily="34" charset="0"/>
              </a:rPr>
              <a:t> son </a:t>
            </a:r>
            <a:r>
              <a:rPr lang="en-US" sz="1500" dirty="0" err="1">
                <a:latin typeface="Abadi" panose="020B0604020104020204" pitchFamily="34" charset="0"/>
              </a:rPr>
              <a:t>marcadas</a:t>
            </a:r>
            <a:r>
              <a:rPr lang="en-US" sz="1500" dirty="0">
                <a:latin typeface="Abadi" panose="020B0604020104020204" pitchFamily="34" charset="0"/>
              </a:rPr>
              <a:t> con una </a:t>
            </a:r>
            <a:r>
              <a:rPr lang="en-US" sz="1500" dirty="0" err="1">
                <a:latin typeface="Abadi" panose="020B0604020104020204" pitchFamily="34" charset="0"/>
              </a:rPr>
              <a:t>puntuación</a:t>
            </a:r>
            <a:r>
              <a:rPr lang="en-US" sz="1500" dirty="0">
                <a:latin typeface="Abadi" panose="020B0604020104020204" pitchFamily="34" charset="0"/>
              </a:rPr>
              <a:t> por </a:t>
            </a:r>
            <a:r>
              <a:rPr lang="en-US" sz="1500" dirty="0" err="1">
                <a:latin typeface="Abadi" panose="020B0604020104020204" pitchFamily="34" charset="0"/>
              </a:rPr>
              <a:t>encima</a:t>
            </a:r>
            <a:r>
              <a:rPr lang="en-US" sz="1500" dirty="0">
                <a:latin typeface="Abadi" panose="020B0604020104020204" pitchFamily="34" charset="0"/>
              </a:rPr>
              <a:t> de </a:t>
            </a:r>
            <a:r>
              <a:rPr lang="en-US" sz="1500" dirty="0" err="1">
                <a:latin typeface="Abadi" panose="020B0604020104020204" pitchFamily="34" charset="0"/>
              </a:rPr>
              <a:t>ellas</a:t>
            </a:r>
            <a:r>
              <a:rPr lang="en-US" sz="1500" dirty="0"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endParaRPr lang="en-US" sz="15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1500" dirty="0">
                <a:latin typeface="Abadi" panose="020B0604020104020204" pitchFamily="34" charset="0"/>
              </a:rPr>
              <a:t>Son  17 los </a:t>
            </a:r>
            <a:r>
              <a:rPr lang="en-US" sz="1500" dirty="0" err="1">
                <a:latin typeface="Abadi" panose="020B0604020104020204" pitchFamily="34" charset="0"/>
              </a:rPr>
              <a:t>lugares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en</a:t>
            </a:r>
            <a:r>
              <a:rPr lang="en-US" sz="1500" dirty="0">
                <a:latin typeface="Abadi" panose="020B0604020104020204" pitchFamily="34" charset="0"/>
              </a:rPr>
              <a:t> los </a:t>
            </a:r>
            <a:r>
              <a:rPr lang="en-US" sz="1500" dirty="0" err="1">
                <a:latin typeface="Abadi" panose="020B0604020104020204" pitchFamily="34" charset="0"/>
              </a:rPr>
              <a:t>cuales</a:t>
            </a:r>
            <a:r>
              <a:rPr lang="en-US" sz="1500" dirty="0">
                <a:latin typeface="Abadi" panose="020B0604020104020204" pitchFamily="34" charset="0"/>
              </a:rPr>
              <a:t> la </a:t>
            </a:r>
            <a:r>
              <a:rPr lang="en-US" sz="1500" dirty="0" err="1">
                <a:latin typeface="Abadi" panose="020B0604020104020204" pitchFamily="34" charset="0"/>
              </a:rPr>
              <a:t>Torá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tiene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letras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grandes</a:t>
            </a:r>
            <a:r>
              <a:rPr lang="en-US" sz="1500" dirty="0">
                <a:latin typeface="Abadi" panose="020B0604020104020204" pitchFamily="34" charset="0"/>
              </a:rPr>
              <a:t> o </a:t>
            </a:r>
            <a:r>
              <a:rPr lang="en-US" sz="1500" dirty="0" err="1">
                <a:latin typeface="Abadi" panose="020B0604020104020204" pitchFamily="34" charset="0"/>
              </a:rPr>
              <a:t>menores</a:t>
            </a:r>
            <a:r>
              <a:rPr lang="en-US" sz="1500" dirty="0">
                <a:latin typeface="Abadi" panose="020B0604020104020204" pitchFamily="34" charset="0"/>
              </a:rPr>
              <a:t>. Seis </a:t>
            </a:r>
            <a:r>
              <a:rPr lang="en-US" sz="1500" dirty="0" err="1">
                <a:latin typeface="Abadi" panose="020B0604020104020204" pitchFamily="34" charset="0"/>
              </a:rPr>
              <a:t>menores</a:t>
            </a:r>
            <a:r>
              <a:rPr lang="en-US" sz="1500" dirty="0">
                <a:latin typeface="Abadi" panose="020B0604020104020204" pitchFamily="34" charset="0"/>
              </a:rPr>
              <a:t> (</a:t>
            </a:r>
            <a:r>
              <a:rPr lang="en-US" sz="1500" dirty="0" err="1">
                <a:latin typeface="Abadi" panose="020B0604020104020204" pitchFamily="34" charset="0"/>
              </a:rPr>
              <a:t>Ot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Zeira</a:t>
            </a:r>
            <a:r>
              <a:rPr lang="en-US" sz="1500" dirty="0">
                <a:latin typeface="Abadi" panose="020B0604020104020204" pitchFamily="34" charset="0"/>
              </a:rPr>
              <a:t>) y </a:t>
            </a:r>
            <a:r>
              <a:rPr lang="en-US" sz="1500" dirty="0" err="1">
                <a:latin typeface="Abadi" panose="020B0604020104020204" pitchFamily="34" charset="0"/>
              </a:rPr>
              <a:t>diecisiete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grandes</a:t>
            </a:r>
            <a:r>
              <a:rPr lang="en-US" sz="1500" dirty="0">
                <a:latin typeface="Abadi" panose="020B0604020104020204" pitchFamily="34" charset="0"/>
              </a:rPr>
              <a:t> (</a:t>
            </a:r>
            <a:r>
              <a:rPr lang="en-US" sz="1500" dirty="0" err="1">
                <a:latin typeface="Abadi" panose="020B0604020104020204" pitchFamily="34" charset="0"/>
              </a:rPr>
              <a:t>Ot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Rabati</a:t>
            </a:r>
            <a:r>
              <a:rPr lang="en-US" sz="1500" dirty="0">
                <a:latin typeface="Abadi" panose="020B0604020104020204" pitchFamily="34" charset="0"/>
              </a:rPr>
              <a:t>).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1647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DF95D-137C-8B4F-B1D1-008D3BD2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8" y="3990830"/>
            <a:ext cx="3665714" cy="220326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 err="1">
                <a:latin typeface="Forte" panose="03060902040502070203" pitchFamily="66" charset="77"/>
              </a:rPr>
              <a:t>Clasificación</a:t>
            </a:r>
            <a:r>
              <a:rPr lang="en-US" sz="4000" b="1" dirty="0">
                <a:latin typeface="Forte" panose="03060902040502070203" pitchFamily="66" charset="77"/>
              </a:rPr>
              <a:t> de las </a:t>
            </a:r>
            <a:r>
              <a:rPr lang="en-US" sz="4000" b="1" dirty="0" err="1">
                <a:latin typeface="Forte" panose="03060902040502070203" pitchFamily="66" charset="77"/>
              </a:rPr>
              <a:t>Letras</a:t>
            </a:r>
            <a:r>
              <a:rPr lang="en-US" sz="4000" b="1" dirty="0">
                <a:latin typeface="Forte" panose="03060902040502070203" pitchFamily="66" charset="77"/>
              </a:rPr>
              <a:t>.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617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81A2240-0A57-4AEB-A34D-1479D19DA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359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, meter, device&#10;&#10;Description automatically generated">
            <a:extLst>
              <a:ext uri="{FF2B5EF4-FFF2-40B4-BE49-F238E27FC236}">
                <a16:creationId xmlns:a16="http://schemas.microsoft.com/office/drawing/2014/main" id="{2BBE0AA0-21C2-5C40-A6BF-5F57FC13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2" y="2278743"/>
            <a:ext cx="3758184" cy="94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Beresheet: The Beginning | Bob Schwartz">
            <a:extLst>
              <a:ext uri="{FF2B5EF4-FFF2-40B4-BE49-F238E27FC236}">
                <a16:creationId xmlns:a16="http://schemas.microsoft.com/office/drawing/2014/main" id="{D157116C-F949-2F45-A21E-AB8C3621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5634" y="1253965"/>
            <a:ext cx="3758184" cy="2113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6D1BD02-8DF6-4A41-975D-81E0BA48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4416552"/>
            <a:ext cx="242107" cy="1340860"/>
            <a:chOff x="56167" y="899960"/>
            <a:chExt cx="242107" cy="1340860"/>
          </a:xfrm>
        </p:grpSpPr>
        <p:sp>
          <p:nvSpPr>
            <p:cNvPr id="80" name="Rectangle 2">
              <a:extLst>
                <a:ext uri="{FF2B5EF4-FFF2-40B4-BE49-F238E27FC236}">
                  <a16:creationId xmlns:a16="http://schemas.microsoft.com/office/drawing/2014/main" id="{2ED62B09-EC1E-4967-91CC-62AB040AF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59">
              <a:extLst>
                <a:ext uri="{FF2B5EF4-FFF2-40B4-BE49-F238E27FC236}">
                  <a16:creationId xmlns:a16="http://schemas.microsoft.com/office/drawing/2014/main" id="{737C36D1-98AF-4998-87F7-7D441427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">
              <a:extLst>
                <a:ext uri="{FF2B5EF4-FFF2-40B4-BE49-F238E27FC236}">
                  <a16:creationId xmlns:a16="http://schemas.microsoft.com/office/drawing/2014/main" id="{484AAE56-8B3F-43AD-8DD9-D58EC916F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84AEE7BF-60C8-4F71-A7C6-CF921017C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F8E64C0F-C87F-4A43-814A-83495C9B6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59">
              <a:extLst>
                <a:ext uri="{FF2B5EF4-FFF2-40B4-BE49-F238E27FC236}">
                  <a16:creationId xmlns:a16="http://schemas.microsoft.com/office/drawing/2014/main" id="{DD038697-0725-4D84-9E36-1E46EDD99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">
              <a:extLst>
                <a:ext uri="{FF2B5EF4-FFF2-40B4-BE49-F238E27FC236}">
                  <a16:creationId xmlns:a16="http://schemas.microsoft.com/office/drawing/2014/main" id="{2660AA4D-4ED1-47E7-A020-725F63F96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E89FFC59-6807-4F37-B1B9-6FC05B853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2">
              <a:extLst>
                <a:ext uri="{FF2B5EF4-FFF2-40B4-BE49-F238E27FC236}">
                  <a16:creationId xmlns:a16="http://schemas.microsoft.com/office/drawing/2014/main" id="{64D575BF-D20B-4220-BCA2-977B5CB1F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59">
              <a:extLst>
                <a:ext uri="{FF2B5EF4-FFF2-40B4-BE49-F238E27FC236}">
                  <a16:creationId xmlns:a16="http://schemas.microsoft.com/office/drawing/2014/main" id="{31AC0495-56F5-4D0D-A6CE-4D114EAAA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2">
              <a:extLst>
                <a:ext uri="{FF2B5EF4-FFF2-40B4-BE49-F238E27FC236}">
                  <a16:creationId xmlns:a16="http://schemas.microsoft.com/office/drawing/2014/main" id="{5FE5A0FE-6EAC-48AD-A4BF-3AEAC89D3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59">
              <a:extLst>
                <a:ext uri="{FF2B5EF4-FFF2-40B4-BE49-F238E27FC236}">
                  <a16:creationId xmlns:a16="http://schemas.microsoft.com/office/drawing/2014/main" id="{1ED5A14B-5B56-48BB-9E31-EAEE4CBC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2">
              <a:extLst>
                <a:ext uri="{FF2B5EF4-FFF2-40B4-BE49-F238E27FC236}">
                  <a16:creationId xmlns:a16="http://schemas.microsoft.com/office/drawing/2014/main" id="{05940198-2107-48EF-9E89-2B3EE21B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59">
              <a:extLst>
                <a:ext uri="{FF2B5EF4-FFF2-40B4-BE49-F238E27FC236}">
                  <a16:creationId xmlns:a16="http://schemas.microsoft.com/office/drawing/2014/main" id="{E6E56879-0863-4072-A6E1-0F35A024D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2">
              <a:extLst>
                <a:ext uri="{FF2B5EF4-FFF2-40B4-BE49-F238E27FC236}">
                  <a16:creationId xmlns:a16="http://schemas.microsoft.com/office/drawing/2014/main" id="{889A2482-745F-4818-BFD5-93E198085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59">
              <a:extLst>
                <a:ext uri="{FF2B5EF4-FFF2-40B4-BE49-F238E27FC236}">
                  <a16:creationId xmlns:a16="http://schemas.microsoft.com/office/drawing/2014/main" id="{AB7836A6-875B-4CFE-850A-3E541A01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2">
              <a:extLst>
                <a:ext uri="{FF2B5EF4-FFF2-40B4-BE49-F238E27FC236}">
                  <a16:creationId xmlns:a16="http://schemas.microsoft.com/office/drawing/2014/main" id="{1B798D4E-76E3-41CE-8AA1-0D160BD05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D3FE74E7-659D-4E73-B73C-137DDD74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2">
              <a:extLst>
                <a:ext uri="{FF2B5EF4-FFF2-40B4-BE49-F238E27FC236}">
                  <a16:creationId xmlns:a16="http://schemas.microsoft.com/office/drawing/2014/main" id="{6CDC39E3-F04C-4939-A7B7-C22FECDF2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59">
              <a:extLst>
                <a:ext uri="{FF2B5EF4-FFF2-40B4-BE49-F238E27FC236}">
                  <a16:creationId xmlns:a16="http://schemas.microsoft.com/office/drawing/2014/main" id="{E6214114-CEF7-43BC-A17D-104014406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9E49-E5DB-2E4B-9E98-B00E465B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840" y="3963265"/>
            <a:ext cx="6813587" cy="23949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badi" panose="020B0604020104020204" pitchFamily="34" charset="0"/>
              </a:rPr>
              <a:t>La </a:t>
            </a:r>
            <a:r>
              <a:rPr lang="en-US" sz="1800" b="1" dirty="0" err="1">
                <a:latin typeface="Abadi" panose="020B0604020104020204" pitchFamily="34" charset="0"/>
              </a:rPr>
              <a:t>cuatro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modificaciones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más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comentadas</a:t>
            </a:r>
            <a:r>
              <a:rPr lang="en-US" sz="1800" b="1" dirty="0">
                <a:latin typeface="Abadi" panose="020B0604020104020204" pitchFamily="34" charset="0"/>
              </a:rPr>
              <a:t> y </a:t>
            </a:r>
            <a:r>
              <a:rPr lang="en-US" sz="1800" b="1" dirty="0" err="1">
                <a:latin typeface="Abadi" panose="020B0604020104020204" pitchFamily="34" charset="0"/>
              </a:rPr>
              <a:t>famosas</a:t>
            </a:r>
            <a:r>
              <a:rPr lang="en-US" sz="1800" b="1" dirty="0">
                <a:latin typeface="Abadi" panose="020B0604020104020204" pitchFamily="34" charset="0"/>
              </a:rPr>
              <a:t> son:</a:t>
            </a:r>
          </a:p>
          <a:p>
            <a:pPr marL="0" indent="0">
              <a:buNone/>
            </a:pPr>
            <a:endParaRPr lang="en-US" sz="1800" b="1" dirty="0">
              <a:latin typeface="Abadi" panose="020B0604020104020204" pitchFamily="34" charset="0"/>
            </a:endParaRPr>
          </a:p>
          <a:p>
            <a:pPr fontAlgn="base"/>
            <a:r>
              <a:rPr lang="en-US" sz="1800" dirty="0">
                <a:latin typeface="Abadi" panose="020B0604020104020204" pitchFamily="34" charset="0"/>
              </a:rPr>
              <a:t>Bet </a:t>
            </a:r>
            <a:r>
              <a:rPr lang="en-US" sz="1800" dirty="0" err="1">
                <a:latin typeface="Abadi" panose="020B0604020104020204" pitchFamily="34" charset="0"/>
              </a:rPr>
              <a:t>grande</a:t>
            </a:r>
            <a:r>
              <a:rPr lang="en-US" sz="1800" dirty="0">
                <a:latin typeface="Abadi" panose="020B0604020104020204" pitchFamily="34" charset="0"/>
              </a:rPr>
              <a:t> de la </a:t>
            </a:r>
            <a:r>
              <a:rPr lang="en-US" sz="1800" dirty="0" err="1">
                <a:latin typeface="Abadi" panose="020B0604020104020204" pitchFamily="34" charset="0"/>
              </a:rPr>
              <a:t>primera</a:t>
            </a:r>
            <a:r>
              <a:rPr lang="en-US" sz="1800" dirty="0">
                <a:latin typeface="Abadi" panose="020B0604020104020204" pitchFamily="34" charset="0"/>
              </a:rPr>
              <a:t> palabra de la </a:t>
            </a:r>
            <a:r>
              <a:rPr lang="en-US" sz="1800" dirty="0" err="1">
                <a:latin typeface="Abadi" panose="020B0604020104020204" pitchFamily="34" charset="0"/>
              </a:rPr>
              <a:t>Torá</a:t>
            </a:r>
            <a:r>
              <a:rPr lang="en-US" sz="1800" dirty="0">
                <a:latin typeface="Abadi" panose="020B0604020104020204" pitchFamily="34" charset="0"/>
              </a:rPr>
              <a:t>.</a:t>
            </a:r>
          </a:p>
          <a:p>
            <a:pPr fontAlgn="base"/>
            <a:r>
              <a:rPr lang="en-US" sz="1800" dirty="0">
                <a:latin typeface="Abadi" panose="020B0604020104020204" pitchFamily="34" charset="0"/>
              </a:rPr>
              <a:t>Alef </a:t>
            </a:r>
            <a:r>
              <a:rPr lang="en-US" sz="1800" dirty="0" err="1">
                <a:latin typeface="Abadi" panose="020B0604020104020204" pitchFamily="34" charset="0"/>
              </a:rPr>
              <a:t>menor</a:t>
            </a:r>
            <a:r>
              <a:rPr lang="en-US" sz="1800" dirty="0">
                <a:latin typeface="Abadi" panose="020B0604020104020204" pitchFamily="34" charset="0"/>
              </a:rPr>
              <a:t> de la </a:t>
            </a:r>
            <a:r>
              <a:rPr lang="en-US" sz="1800" dirty="0" err="1">
                <a:latin typeface="Abadi" panose="020B0604020104020204" pitchFamily="34" charset="0"/>
              </a:rPr>
              <a:t>primera</a:t>
            </a:r>
            <a:r>
              <a:rPr lang="en-US" sz="1800" dirty="0">
                <a:latin typeface="Abadi" panose="020B0604020104020204" pitchFamily="34" charset="0"/>
              </a:rPr>
              <a:t> palabra de </a:t>
            </a:r>
            <a:r>
              <a:rPr lang="en-US" sz="1800" dirty="0" err="1">
                <a:latin typeface="Abadi" panose="020B0604020104020204" pitchFamily="34" charset="0"/>
              </a:rPr>
              <a:t>Vaikrá</a:t>
            </a:r>
            <a:r>
              <a:rPr lang="en-US" sz="1800" dirty="0">
                <a:latin typeface="Abadi" panose="020B0604020104020204" pitchFamily="34" charset="0"/>
              </a:rPr>
              <a:t>.</a:t>
            </a:r>
          </a:p>
          <a:p>
            <a:pPr fontAlgn="base"/>
            <a:r>
              <a:rPr lang="en-US" sz="1800" dirty="0">
                <a:latin typeface="Abadi" panose="020B0604020104020204" pitchFamily="34" charset="0"/>
              </a:rPr>
              <a:t>Ayin </a:t>
            </a:r>
            <a:r>
              <a:rPr lang="en-US" sz="1800" dirty="0" err="1">
                <a:latin typeface="Abadi" panose="020B0604020104020204" pitchFamily="34" charset="0"/>
              </a:rPr>
              <a:t>grande</a:t>
            </a:r>
            <a:r>
              <a:rPr lang="en-US" sz="1800" dirty="0">
                <a:latin typeface="Abadi" panose="020B0604020104020204" pitchFamily="34" charset="0"/>
              </a:rPr>
              <a:t> del </a:t>
            </a:r>
            <a:r>
              <a:rPr lang="en-US" sz="1800" dirty="0" err="1">
                <a:latin typeface="Abadi" panose="020B0604020104020204" pitchFamily="34" charset="0"/>
              </a:rPr>
              <a:t>Shemá</a:t>
            </a:r>
            <a:r>
              <a:rPr lang="en-US" sz="1800" dirty="0">
                <a:latin typeface="Abadi" panose="020B0604020104020204" pitchFamily="34" charset="0"/>
              </a:rPr>
              <a:t>.</a:t>
            </a:r>
          </a:p>
          <a:p>
            <a:pPr fontAlgn="base"/>
            <a:r>
              <a:rPr lang="en-US" sz="1800" dirty="0" err="1">
                <a:latin typeface="Abadi" panose="020B0604020104020204" pitchFamily="34" charset="0"/>
              </a:rPr>
              <a:t>Dalet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grande</a:t>
            </a:r>
            <a:r>
              <a:rPr lang="en-US" sz="1800" dirty="0">
                <a:latin typeface="Abadi" panose="020B0604020104020204" pitchFamily="34" charset="0"/>
              </a:rPr>
              <a:t> de "</a:t>
            </a:r>
            <a:r>
              <a:rPr lang="en-US" sz="1800" dirty="0" err="1">
                <a:latin typeface="Abadi" panose="020B0604020104020204" pitchFamily="34" charset="0"/>
              </a:rPr>
              <a:t>Ejad</a:t>
            </a:r>
            <a:r>
              <a:rPr lang="en-US" sz="1800" dirty="0">
                <a:latin typeface="Abadi" panose="020B0604020104020204" pitchFamily="34" charset="0"/>
              </a:rPr>
              <a:t>", dentro del </a:t>
            </a:r>
            <a:r>
              <a:rPr lang="en-US" sz="1800" dirty="0" err="1">
                <a:latin typeface="Abadi" panose="020B0604020104020204" pitchFamily="34" charset="0"/>
              </a:rPr>
              <a:t>Shemá</a:t>
            </a:r>
            <a:r>
              <a:rPr lang="en-US" sz="1800" dirty="0">
                <a:latin typeface="Abadi" panose="020B0604020104020204" pitchFamily="34" charset="0"/>
              </a:rPr>
              <a:t>.</a:t>
            </a:r>
          </a:p>
          <a:p>
            <a:endParaRPr lang="en-US" sz="1800" dirty="0">
              <a:latin typeface="Abadi" panose="020B0604020104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VaYikrah- With a Small Aleph • Torah.org">
            <a:extLst>
              <a:ext uri="{FF2B5EF4-FFF2-40B4-BE49-F238E27FC236}">
                <a16:creationId xmlns:a16="http://schemas.microsoft.com/office/drawing/2014/main" id="{8C964A3A-EF62-3A4F-B38F-2AD2AB6E4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035" y="1567146"/>
            <a:ext cx="3758184" cy="1766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5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E4A49C-ECE4-6B45-A443-9D0B9B98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orte" panose="03060902040502070203" pitchFamily="66" charset="77"/>
              </a:rPr>
              <a:t>LETRA BET </a:t>
            </a:r>
          </a:p>
        </p:txBody>
      </p:sp>
      <p:pic>
        <p:nvPicPr>
          <p:cNvPr id="6148" name="Picture 4" descr="Bet hebrew letter icon Royalty Free Vector Image">
            <a:extLst>
              <a:ext uri="{FF2B5EF4-FFF2-40B4-BE49-F238E27FC236}">
                <a16:creationId xmlns:a16="http://schemas.microsoft.com/office/drawing/2014/main" id="{53B1B75C-51F5-4E41-A231-9F7DF0618B8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/>
        </p:blipFill>
        <p:spPr bwMode="auto">
          <a:xfrm>
            <a:off x="1227999" y="424328"/>
            <a:ext cx="4024052" cy="39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בּ | hebrew letter bet with dagesh | Times New Roman, Regular @ Graphemica">
            <a:extLst>
              <a:ext uri="{FF2B5EF4-FFF2-40B4-BE49-F238E27FC236}">
                <a16:creationId xmlns:a16="http://schemas.microsoft.com/office/drawing/2014/main" id="{AA8667E2-C65E-954E-A40C-7DB8E655F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2" t="25465" r="22377" b="16554"/>
          <a:stretch/>
        </p:blipFill>
        <p:spPr bwMode="auto">
          <a:xfrm>
            <a:off x="7087006" y="424328"/>
            <a:ext cx="3729938" cy="39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E1D880-27B1-6249-843C-2E4E99A839D8}"/>
              </a:ext>
            </a:extLst>
          </p:cNvPr>
          <p:cNvSpPr txBox="1"/>
          <p:nvPr/>
        </p:nvSpPr>
        <p:spPr>
          <a:xfrm>
            <a:off x="4379976" y="5010912"/>
            <a:ext cx="6976872" cy="1527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Está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formada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por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Resh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y la Vav = 206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guematria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Dabar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ד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ָּ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בָר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(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hablar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  <a:latin typeface="Abadi" panose="020B0604020104020204" pitchFamily="34" charset="0"/>
              </a:rPr>
              <a:t>C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ualidades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de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derecha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del Árbol de la Vida: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Netzaj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: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persistencia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el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movimiento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el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esfuerzo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incansable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determinación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el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arte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el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hebreo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etc. 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Jésed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el amor,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caridad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el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diezmo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visita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a los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enfermos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ayudar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al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prójimo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bondad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etc.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Jojmá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el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estudio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sabiduría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intuición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la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meditación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lo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abstracto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etc. </a:t>
            </a:r>
            <a:br>
              <a:rPr lang="en-US" sz="14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endParaRPr lang="en-US" sz="14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54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E3BEF-CE79-A44C-91BE-A76D683A162B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Forte" panose="03060902040502070203" pitchFamily="66" charset="77"/>
                <a:ea typeface="+mj-ea"/>
                <a:cs typeface="+mj-cs"/>
              </a:rPr>
              <a:t>LETRA LAMED.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AE8650-06EB-0D49-971F-31225327B2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54296" y="843437"/>
            <a:ext cx="6903720" cy="51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9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37F03AB-A2F9-094D-9D64-37E392FA9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79610"/>
            <a:ext cx="10905066" cy="32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664</Words>
  <Application>Microsoft Macintosh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Forte</vt:lpstr>
      <vt:lpstr>Times New Roman</vt:lpstr>
      <vt:lpstr>Office Theme</vt:lpstr>
      <vt:lpstr>Kabalah: Aprendiendo a pensar</vt:lpstr>
      <vt:lpstr>Bereshit (Génesis), 1:1</vt:lpstr>
      <vt:lpstr>Estado Integral de Consciencia</vt:lpstr>
      <vt:lpstr>Clasificación de las Letras.</vt:lpstr>
      <vt:lpstr>Clasificación de las Letras. </vt:lpstr>
      <vt:lpstr>Clasificación de las Letras. </vt:lpstr>
      <vt:lpstr>LETRA BET </vt:lpstr>
      <vt:lpstr>PowerPoint Presentation</vt:lpstr>
      <vt:lpstr>PowerPoint Presentation</vt:lpstr>
      <vt:lpstr>PowerPoint Presentation</vt:lpstr>
      <vt:lpstr>La Torá es un libro de consejos que reavivan las emociones primigenias:</vt:lpstr>
      <vt:lpstr>Bereshit 1:2. </vt:lpstr>
      <vt:lpstr>PowerPoint Presentation</vt:lpstr>
      <vt:lpstr>PowerPoint Presentation</vt:lpstr>
      <vt:lpstr>Génesis 4:3-9.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Kabalah: Aprendiendo a pensar</dc:title>
  <dc:creator>Daniela Castillo</dc:creator>
  <cp:lastModifiedBy>Daniela Castillo</cp:lastModifiedBy>
  <cp:revision>1</cp:revision>
  <dcterms:created xsi:type="dcterms:W3CDTF">2021-10-02T15:31:32Z</dcterms:created>
  <dcterms:modified xsi:type="dcterms:W3CDTF">2021-10-02T18:18:15Z</dcterms:modified>
</cp:coreProperties>
</file>